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Barlow" pitchFamily="2" charset="77"/>
      <p:regular r:id="rId13"/>
      <p:bold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105" d="100"/>
          <a:sy n="105" d="100"/>
        </p:scale>
        <p:origin x="-16" y="-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120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txBody>
          <a:bodyPr/>
          <a:lstStyle/>
          <a:p>
            <a:endParaRPr lang="en-US"/>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81063" y="1544479"/>
            <a:ext cx="7381875" cy="2447925"/>
          </a:xfrm>
          <a:prstGeom prst="rect">
            <a:avLst/>
          </a:prstGeom>
          <a:noFill/>
          <a:ln/>
        </p:spPr>
        <p:txBody>
          <a:bodyPr wrap="square" lIns="0" tIns="0" rIns="0" bIns="0" rtlCol="0" anchor="t"/>
          <a:lstStyle/>
          <a:p>
            <a:pPr marL="0" indent="0" algn="l">
              <a:lnSpc>
                <a:spcPts val="4800"/>
              </a:lnSpc>
              <a:buNone/>
            </a:pPr>
            <a:r>
              <a:rPr lang="en-US" sz="3850" b="1" dirty="0">
                <a:solidFill>
                  <a:srgbClr val="F0FCFF"/>
                </a:solidFill>
                <a:latin typeface="Spline Sans Bold" pitchFamily="34" charset="0"/>
                <a:ea typeface="Spline Sans Bold" pitchFamily="34" charset="-122"/>
                <a:cs typeface="Spline Sans Bold" pitchFamily="34" charset="-120"/>
              </a:rPr>
              <a:t>An Explainable Deep Learning Framework for Pneumonia Diagnosis Using GRAD-CAM and ConvNeXt</a:t>
            </a:r>
            <a:endParaRPr lang="en-US" sz="3850" dirty="0"/>
          </a:p>
        </p:txBody>
      </p:sp>
      <p:sp>
        <p:nvSpPr>
          <p:cNvPr id="4" name="Text 1"/>
          <p:cNvSpPr/>
          <p:nvPr/>
        </p:nvSpPr>
        <p:spPr>
          <a:xfrm>
            <a:off x="881063" y="4322802"/>
            <a:ext cx="7381875" cy="704850"/>
          </a:xfrm>
          <a:prstGeom prst="rect">
            <a:avLst/>
          </a:prstGeom>
          <a:noFill/>
          <a:ln/>
        </p:spPr>
        <p:txBody>
          <a:bodyPr wrap="square" lIns="0" tIns="0" rIns="0" bIns="0" rtlCol="0" anchor="t"/>
          <a:lstStyle/>
          <a:p>
            <a:pPr marL="0" indent="0" algn="l">
              <a:lnSpc>
                <a:spcPts val="2750"/>
              </a:lnSpc>
              <a:buNone/>
            </a:pPr>
            <a:r>
              <a:rPr lang="en-US" sz="1700" dirty="0">
                <a:solidFill>
                  <a:srgbClr val="E0E4E6"/>
                </a:solidFill>
                <a:latin typeface="Barlow" pitchFamily="34" charset="0"/>
                <a:ea typeface="Barlow" pitchFamily="34" charset="-122"/>
                <a:cs typeface="Barlow" pitchFamily="34" charset="-120"/>
              </a:rPr>
              <a:t>Presented by Team Velocity: Akshay L N Shet, Sujeet Yadav, Nandini A, and Shreya J H.</a:t>
            </a:r>
            <a:endParaRPr lang="en-US" sz="1700" dirty="0"/>
          </a:p>
        </p:txBody>
      </p:sp>
      <p:sp>
        <p:nvSpPr>
          <p:cNvPr id="5" name="Text 2"/>
          <p:cNvSpPr/>
          <p:nvPr/>
        </p:nvSpPr>
        <p:spPr>
          <a:xfrm>
            <a:off x="881063" y="5275421"/>
            <a:ext cx="7381875" cy="1409700"/>
          </a:xfrm>
          <a:prstGeom prst="rect">
            <a:avLst/>
          </a:prstGeom>
          <a:noFill/>
          <a:ln/>
        </p:spPr>
        <p:txBody>
          <a:bodyPr wrap="square" lIns="0" tIns="0" rIns="0" bIns="0" rtlCol="0" anchor="t"/>
          <a:lstStyle/>
          <a:p>
            <a:pPr marL="0" indent="0" algn="l">
              <a:lnSpc>
                <a:spcPts val="2750"/>
              </a:lnSpc>
              <a:buNone/>
            </a:pPr>
            <a:r>
              <a:rPr lang="en-US" sz="1700" dirty="0">
                <a:solidFill>
                  <a:srgbClr val="E0E4E6"/>
                </a:solidFill>
                <a:latin typeface="Barlow" pitchFamily="34" charset="0"/>
                <a:ea typeface="Barlow" pitchFamily="34" charset="-122"/>
                <a:cs typeface="Barlow" pitchFamily="34" charset="-120"/>
              </a:rPr>
              <a:t>Our team introduces an advanced framework designed to enhance the accuracy and transparency of pneumonia diagnosis from chest X-ray images. Leveraging the power of explainable AI, our solution aims to provide clinical researchers and AI engineers with reliable and interpretable diagnostic tools.</a:t>
            </a:r>
            <a:endParaRPr lang="en-US" sz="17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81063" y="752237"/>
            <a:ext cx="12868275" cy="1101328"/>
          </a:xfrm>
          <a:prstGeom prst="rect">
            <a:avLst/>
          </a:prstGeom>
          <a:noFill/>
          <a:ln/>
        </p:spPr>
        <p:txBody>
          <a:bodyPr wrap="square" lIns="0" tIns="0" rIns="0" bIns="0" rtlCol="0" anchor="t"/>
          <a:lstStyle/>
          <a:p>
            <a:pPr marL="0" indent="0" algn="l">
              <a:lnSpc>
                <a:spcPts val="4300"/>
              </a:lnSpc>
              <a:buNone/>
            </a:pPr>
            <a:r>
              <a:rPr lang="en-US" sz="3450" b="1" dirty="0">
                <a:solidFill>
                  <a:srgbClr val="F0FCFF"/>
                </a:solidFill>
                <a:latin typeface="Spline Sans Bold" pitchFamily="34" charset="0"/>
                <a:ea typeface="Spline Sans Bold" pitchFamily="34" charset="-122"/>
                <a:cs typeface="Spline Sans Bold" pitchFamily="34" charset="-120"/>
              </a:rPr>
              <a:t>Conclusion: Towards a Future of Transparent and Reliable AI Diagnostics</a:t>
            </a:r>
            <a:endParaRPr lang="en-US" sz="3450" dirty="0"/>
          </a:p>
        </p:txBody>
      </p:sp>
      <p:sp>
        <p:nvSpPr>
          <p:cNvPr id="3" name="Text 1"/>
          <p:cNvSpPr/>
          <p:nvPr/>
        </p:nvSpPr>
        <p:spPr>
          <a:xfrm>
            <a:off x="881063" y="2210395"/>
            <a:ext cx="12868275" cy="903684"/>
          </a:xfrm>
          <a:prstGeom prst="rect">
            <a:avLst/>
          </a:prstGeom>
          <a:noFill/>
          <a:ln/>
        </p:spPr>
        <p:txBody>
          <a:bodyPr wrap="square" lIns="0" tIns="0" rIns="0" bIns="0" rtlCol="0" anchor="t"/>
          <a:lstStyle/>
          <a:p>
            <a:pPr marL="0" indent="0" algn="l">
              <a:lnSpc>
                <a:spcPts val="2350"/>
              </a:lnSpc>
              <a:buNone/>
            </a:pPr>
            <a:r>
              <a:rPr lang="en-US" sz="1550" dirty="0">
                <a:solidFill>
                  <a:srgbClr val="E0E4E6"/>
                </a:solidFill>
                <a:latin typeface="Barlow" pitchFamily="34" charset="0"/>
                <a:ea typeface="Barlow" pitchFamily="34" charset="-122"/>
                <a:cs typeface="Barlow" pitchFamily="34" charset="-120"/>
              </a:rPr>
              <a:t>Our proposed explainable deep learning framework for pneumonia diagnosis, integrating ConvNeXt with Grad-CAM, represents a significant step forward in the application of artificial intelligence in medical imaging. We have demonstrated a robust pipeline that not only achieves high diagnostic accuracy but also provides crucial transparency, a feature often lacking in complex AI models.</a:t>
            </a:r>
            <a:endParaRPr lang="en-US" sz="1550" dirty="0"/>
          </a:p>
        </p:txBody>
      </p:sp>
      <p:pic>
        <p:nvPicPr>
          <p:cNvPr id="4" name="Image 0" descr="preencoded.png"/>
          <p:cNvPicPr>
            <a:picLocks noChangeAspect="1"/>
          </p:cNvPicPr>
          <p:nvPr/>
        </p:nvPicPr>
        <p:blipFill>
          <a:blip r:embed="rId3"/>
          <a:stretch>
            <a:fillRect/>
          </a:stretch>
        </p:blipFill>
        <p:spPr>
          <a:xfrm>
            <a:off x="881063" y="3314819"/>
            <a:ext cx="4289346" cy="792956"/>
          </a:xfrm>
          <a:prstGeom prst="rect">
            <a:avLst/>
          </a:prstGeom>
        </p:spPr>
      </p:pic>
      <p:sp>
        <p:nvSpPr>
          <p:cNvPr id="5" name="Text 2"/>
          <p:cNvSpPr/>
          <p:nvPr/>
        </p:nvSpPr>
        <p:spPr>
          <a:xfrm>
            <a:off x="1079302" y="4286131"/>
            <a:ext cx="2202894" cy="275273"/>
          </a:xfrm>
          <a:prstGeom prst="rect">
            <a:avLst/>
          </a:prstGeom>
          <a:noFill/>
          <a:ln/>
        </p:spPr>
        <p:txBody>
          <a:bodyPr wrap="none" lIns="0" tIns="0" rIns="0" bIns="0" rtlCol="0" anchor="t"/>
          <a:lstStyle/>
          <a:p>
            <a:pPr marL="0" indent="0" algn="l">
              <a:lnSpc>
                <a:spcPts val="2150"/>
              </a:lnSpc>
              <a:buNone/>
            </a:pPr>
            <a:r>
              <a:rPr lang="en-US" sz="1700" b="1" dirty="0">
                <a:solidFill>
                  <a:srgbClr val="E0E4E6"/>
                </a:solidFill>
                <a:latin typeface="Spline Sans Bold" pitchFamily="34" charset="0"/>
                <a:ea typeface="Spline Sans Bold" pitchFamily="34" charset="-122"/>
                <a:cs typeface="Spline Sans Bold" pitchFamily="34" charset="-120"/>
              </a:rPr>
              <a:t>Enhanced Diagnosis</a:t>
            </a:r>
            <a:endParaRPr lang="en-US" sz="1700" dirty="0"/>
          </a:p>
        </p:txBody>
      </p:sp>
      <p:sp>
        <p:nvSpPr>
          <p:cNvPr id="6" name="Text 3"/>
          <p:cNvSpPr/>
          <p:nvPr/>
        </p:nvSpPr>
        <p:spPr>
          <a:xfrm>
            <a:off x="1079302" y="4668441"/>
            <a:ext cx="3892868" cy="1204913"/>
          </a:xfrm>
          <a:prstGeom prst="rect">
            <a:avLst/>
          </a:prstGeom>
          <a:noFill/>
          <a:ln/>
        </p:spPr>
        <p:txBody>
          <a:bodyPr wrap="square" lIns="0" tIns="0" rIns="0" bIns="0" rtlCol="0" anchor="t"/>
          <a:lstStyle/>
          <a:p>
            <a:pPr marL="0" indent="0" algn="l">
              <a:lnSpc>
                <a:spcPts val="2350"/>
              </a:lnSpc>
              <a:buNone/>
            </a:pPr>
            <a:r>
              <a:rPr lang="en-US" sz="1550" dirty="0">
                <a:solidFill>
                  <a:srgbClr val="E0E4E6"/>
                </a:solidFill>
                <a:latin typeface="Barlow" pitchFamily="34" charset="0"/>
                <a:ea typeface="Barlow" pitchFamily="34" charset="-122"/>
                <a:cs typeface="Barlow" pitchFamily="34" charset="-120"/>
              </a:rPr>
              <a:t>The use of diffusion-inspired denoising and ConvNeXt-based classification improves the reliability of pneumonia detection from challenging chest X-rays.</a:t>
            </a:r>
            <a:endParaRPr lang="en-US" sz="1550" dirty="0"/>
          </a:p>
        </p:txBody>
      </p:sp>
      <p:pic>
        <p:nvPicPr>
          <p:cNvPr id="7" name="Image 1" descr="preencoded.png"/>
          <p:cNvPicPr>
            <a:picLocks noChangeAspect="1"/>
          </p:cNvPicPr>
          <p:nvPr/>
        </p:nvPicPr>
        <p:blipFill>
          <a:blip r:embed="rId4"/>
          <a:stretch>
            <a:fillRect/>
          </a:stretch>
        </p:blipFill>
        <p:spPr>
          <a:xfrm>
            <a:off x="5170408" y="3314819"/>
            <a:ext cx="4289465" cy="792956"/>
          </a:xfrm>
          <a:prstGeom prst="rect">
            <a:avLst/>
          </a:prstGeom>
        </p:spPr>
      </p:pic>
      <p:sp>
        <p:nvSpPr>
          <p:cNvPr id="8" name="Text 4"/>
          <p:cNvSpPr/>
          <p:nvPr/>
        </p:nvSpPr>
        <p:spPr>
          <a:xfrm>
            <a:off x="5368647" y="4286131"/>
            <a:ext cx="2202894" cy="275273"/>
          </a:xfrm>
          <a:prstGeom prst="rect">
            <a:avLst/>
          </a:prstGeom>
          <a:noFill/>
          <a:ln/>
        </p:spPr>
        <p:txBody>
          <a:bodyPr wrap="none" lIns="0" tIns="0" rIns="0" bIns="0" rtlCol="0" anchor="t"/>
          <a:lstStyle/>
          <a:p>
            <a:pPr marL="0" indent="0" algn="l">
              <a:lnSpc>
                <a:spcPts val="2150"/>
              </a:lnSpc>
              <a:buNone/>
            </a:pPr>
            <a:r>
              <a:rPr lang="en-US" sz="1700" b="1" dirty="0">
                <a:solidFill>
                  <a:srgbClr val="E0E4E6"/>
                </a:solidFill>
                <a:latin typeface="Spline Sans Bold" pitchFamily="34" charset="0"/>
                <a:ea typeface="Spline Sans Bold" pitchFamily="34" charset="-122"/>
                <a:cs typeface="Spline Sans Bold" pitchFamily="34" charset="-120"/>
              </a:rPr>
              <a:t>Interpretable Results</a:t>
            </a:r>
            <a:endParaRPr lang="en-US" sz="1700" dirty="0"/>
          </a:p>
        </p:txBody>
      </p:sp>
      <p:sp>
        <p:nvSpPr>
          <p:cNvPr id="9" name="Text 5"/>
          <p:cNvSpPr/>
          <p:nvPr/>
        </p:nvSpPr>
        <p:spPr>
          <a:xfrm>
            <a:off x="5368647" y="4668441"/>
            <a:ext cx="3892987" cy="1204913"/>
          </a:xfrm>
          <a:prstGeom prst="rect">
            <a:avLst/>
          </a:prstGeom>
          <a:noFill/>
          <a:ln/>
        </p:spPr>
        <p:txBody>
          <a:bodyPr wrap="square" lIns="0" tIns="0" rIns="0" bIns="0" rtlCol="0" anchor="t"/>
          <a:lstStyle/>
          <a:p>
            <a:pPr marL="0" indent="0" algn="l">
              <a:lnSpc>
                <a:spcPts val="2350"/>
              </a:lnSpc>
              <a:buNone/>
            </a:pPr>
            <a:r>
              <a:rPr lang="en-US" sz="1550" dirty="0">
                <a:solidFill>
                  <a:srgbClr val="E0E4E6"/>
                </a:solidFill>
                <a:latin typeface="Barlow" pitchFamily="34" charset="0"/>
                <a:ea typeface="Barlow" pitchFamily="34" charset="-122"/>
                <a:cs typeface="Barlow" pitchFamily="34" charset="-120"/>
              </a:rPr>
              <a:t>Grad-CAM heatmaps offer explainable insights, allowing clinicians to understand the model's reasoning and localize areas of interest on the X-ray images.</a:t>
            </a:r>
            <a:endParaRPr lang="en-US" sz="1550" dirty="0"/>
          </a:p>
        </p:txBody>
      </p:sp>
      <p:pic>
        <p:nvPicPr>
          <p:cNvPr id="10" name="Image 2" descr="preencoded.png"/>
          <p:cNvPicPr>
            <a:picLocks noChangeAspect="1"/>
          </p:cNvPicPr>
          <p:nvPr/>
        </p:nvPicPr>
        <p:blipFill>
          <a:blip r:embed="rId5"/>
          <a:stretch>
            <a:fillRect/>
          </a:stretch>
        </p:blipFill>
        <p:spPr>
          <a:xfrm>
            <a:off x="9459873" y="3314819"/>
            <a:ext cx="4289346" cy="792956"/>
          </a:xfrm>
          <a:prstGeom prst="rect">
            <a:avLst/>
          </a:prstGeom>
        </p:spPr>
      </p:pic>
      <p:sp>
        <p:nvSpPr>
          <p:cNvPr id="11" name="Text 6"/>
          <p:cNvSpPr/>
          <p:nvPr/>
        </p:nvSpPr>
        <p:spPr>
          <a:xfrm>
            <a:off x="9658112" y="4286131"/>
            <a:ext cx="2608540" cy="275273"/>
          </a:xfrm>
          <a:prstGeom prst="rect">
            <a:avLst/>
          </a:prstGeom>
          <a:noFill/>
          <a:ln/>
        </p:spPr>
        <p:txBody>
          <a:bodyPr wrap="none" lIns="0" tIns="0" rIns="0" bIns="0" rtlCol="0" anchor="t"/>
          <a:lstStyle/>
          <a:p>
            <a:pPr marL="0" indent="0" algn="l">
              <a:lnSpc>
                <a:spcPts val="2150"/>
              </a:lnSpc>
              <a:buNone/>
            </a:pPr>
            <a:r>
              <a:rPr lang="en-US" sz="1700" b="1" dirty="0">
                <a:solidFill>
                  <a:srgbClr val="E0E4E6"/>
                </a:solidFill>
                <a:latin typeface="Spline Sans Bold" pitchFamily="34" charset="0"/>
                <a:ea typeface="Spline Sans Bold" pitchFamily="34" charset="-122"/>
                <a:cs typeface="Spline Sans Bold" pitchFamily="34" charset="-120"/>
              </a:rPr>
              <a:t>Clinical Decision Support</a:t>
            </a:r>
            <a:endParaRPr lang="en-US" sz="1700" dirty="0"/>
          </a:p>
        </p:txBody>
      </p:sp>
      <p:sp>
        <p:nvSpPr>
          <p:cNvPr id="12" name="Text 7"/>
          <p:cNvSpPr/>
          <p:nvPr/>
        </p:nvSpPr>
        <p:spPr>
          <a:xfrm>
            <a:off x="9658112" y="4668441"/>
            <a:ext cx="3892868" cy="1506141"/>
          </a:xfrm>
          <a:prstGeom prst="rect">
            <a:avLst/>
          </a:prstGeom>
          <a:noFill/>
          <a:ln/>
        </p:spPr>
        <p:txBody>
          <a:bodyPr wrap="square" lIns="0" tIns="0" rIns="0" bIns="0" rtlCol="0" anchor="t"/>
          <a:lstStyle/>
          <a:p>
            <a:pPr marL="0" indent="0" algn="l">
              <a:lnSpc>
                <a:spcPts val="2350"/>
              </a:lnSpc>
              <a:buNone/>
            </a:pPr>
            <a:r>
              <a:rPr lang="en-US" sz="1550" dirty="0">
                <a:solidFill>
                  <a:srgbClr val="E0E4E6"/>
                </a:solidFill>
                <a:latin typeface="Barlow" pitchFamily="34" charset="0"/>
                <a:ea typeface="Barlow" pitchFamily="34" charset="-122"/>
                <a:cs typeface="Barlow" pitchFamily="34" charset="-120"/>
              </a:rPr>
              <a:t>This framework is designed to seamlessly integrate into clinical workflows, offering invaluable support for medical professionals in making more informed and confident diagnostic decisions.</a:t>
            </a:r>
            <a:endParaRPr lang="en-US" sz="1550" dirty="0"/>
          </a:p>
        </p:txBody>
      </p:sp>
      <p:sp>
        <p:nvSpPr>
          <p:cNvPr id="13" name="Text 8"/>
          <p:cNvSpPr/>
          <p:nvPr/>
        </p:nvSpPr>
        <p:spPr>
          <a:xfrm>
            <a:off x="881063" y="6573560"/>
            <a:ext cx="12868275" cy="903684"/>
          </a:xfrm>
          <a:prstGeom prst="rect">
            <a:avLst/>
          </a:prstGeom>
          <a:noFill/>
          <a:ln/>
        </p:spPr>
        <p:txBody>
          <a:bodyPr wrap="square" lIns="0" tIns="0" rIns="0" bIns="0" rtlCol="0" anchor="t"/>
          <a:lstStyle/>
          <a:p>
            <a:pPr marL="0" indent="0" algn="l">
              <a:lnSpc>
                <a:spcPts val="2350"/>
              </a:lnSpc>
              <a:buNone/>
            </a:pPr>
            <a:r>
              <a:rPr lang="en-US" sz="1550" dirty="0">
                <a:solidFill>
                  <a:srgbClr val="E0E4E6"/>
                </a:solidFill>
                <a:latin typeface="Barlow" pitchFamily="34" charset="0"/>
                <a:ea typeface="Barlow" pitchFamily="34" charset="-122"/>
                <a:cs typeface="Barlow" pitchFamily="34" charset="-120"/>
              </a:rPr>
              <a:t>By prioritizing both performance and interpretability, we aim to foster greater trust in AI-driven diagnostic tools. This framework serves as a foundation for future advancements, paving the way for more intelligent, transparent, and ultimately, more beneficial AI applications in healthcare. We believe that the fusion of cutting-edge deep learning with explainability will empower clinicians and lead to improved patient care worldwide.</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42843" y="795338"/>
            <a:ext cx="4448770" cy="556141"/>
          </a:xfrm>
          <a:prstGeom prst="rect">
            <a:avLst/>
          </a:prstGeom>
          <a:noFill/>
          <a:ln/>
        </p:spPr>
        <p:txBody>
          <a:bodyPr wrap="none" lIns="0" tIns="0" rIns="0" bIns="0" rtlCol="0" anchor="t"/>
          <a:lstStyle/>
          <a:p>
            <a:pPr marL="0" indent="0" algn="l">
              <a:lnSpc>
                <a:spcPts val="4350"/>
              </a:lnSpc>
              <a:buNone/>
            </a:pPr>
            <a:r>
              <a:rPr lang="en-US" sz="3500" b="1" dirty="0">
                <a:solidFill>
                  <a:srgbClr val="F0FCFF"/>
                </a:solidFill>
                <a:latin typeface="Spline Sans Bold" pitchFamily="34" charset="0"/>
                <a:ea typeface="Spline Sans Bold" pitchFamily="34" charset="-122"/>
                <a:cs typeface="Spline Sans Bold" pitchFamily="34" charset="-120"/>
              </a:rPr>
              <a:t>Abstract</a:t>
            </a:r>
            <a:endParaRPr lang="en-US" sz="3500" dirty="0"/>
          </a:p>
        </p:txBody>
      </p:sp>
      <p:sp>
        <p:nvSpPr>
          <p:cNvPr id="3" name="Text 1"/>
          <p:cNvSpPr/>
          <p:nvPr/>
        </p:nvSpPr>
        <p:spPr>
          <a:xfrm>
            <a:off x="842843" y="1715333"/>
            <a:ext cx="12944713" cy="611029"/>
          </a:xfrm>
          <a:prstGeom prst="rect">
            <a:avLst/>
          </a:prstGeom>
          <a:noFill/>
          <a:ln/>
        </p:spPr>
        <p:txBody>
          <a:bodyPr wrap="square" lIns="0" tIns="0" rIns="0" bIns="0" rtlCol="0" anchor="t"/>
          <a:lstStyle/>
          <a:p>
            <a:pPr marL="0" indent="0" algn="l">
              <a:lnSpc>
                <a:spcPts val="2400"/>
              </a:lnSpc>
              <a:buNone/>
            </a:pPr>
            <a:r>
              <a:rPr lang="en-US" sz="1550" dirty="0">
                <a:solidFill>
                  <a:srgbClr val="E0E4E6"/>
                </a:solidFill>
                <a:latin typeface="Barlow" pitchFamily="34" charset="0"/>
                <a:ea typeface="Barlow" pitchFamily="34" charset="-122"/>
                <a:cs typeface="Barlow" pitchFamily="34" charset="-120"/>
              </a:rPr>
              <a:t>Diagnosing pneumonia from chest X-rays presents significant challenges due to inherent image complexities such as noise, low contrast, and the subtle, varied patterns of infection. These factors often lead to diagnostic ambiguity and potential for missed cases.</a:t>
            </a:r>
            <a:endParaRPr lang="en-US" sz="1550" dirty="0"/>
          </a:p>
        </p:txBody>
      </p:sp>
      <p:sp>
        <p:nvSpPr>
          <p:cNvPr id="4" name="Shape 2"/>
          <p:cNvSpPr/>
          <p:nvPr/>
        </p:nvSpPr>
        <p:spPr>
          <a:xfrm>
            <a:off x="842843" y="2531031"/>
            <a:ext cx="6381393" cy="2055138"/>
          </a:xfrm>
          <a:prstGeom prst="roundRect">
            <a:avLst>
              <a:gd name="adj" fmla="val 5339"/>
            </a:avLst>
          </a:prstGeom>
          <a:solidFill>
            <a:srgbClr val="0A081B">
              <a:alpha val="75000"/>
            </a:srgbClr>
          </a:solidFill>
          <a:ln w="22860">
            <a:solidFill>
              <a:srgbClr val="16FFBB"/>
            </a:solidFill>
            <a:prstDash val="solid"/>
          </a:ln>
        </p:spPr>
        <p:txBody>
          <a:bodyPr/>
          <a:lstStyle/>
          <a:p>
            <a:endParaRPr lang="en-US"/>
          </a:p>
        </p:txBody>
      </p:sp>
      <p:sp>
        <p:nvSpPr>
          <p:cNvPr id="5" name="Shape 3"/>
          <p:cNvSpPr/>
          <p:nvPr/>
        </p:nvSpPr>
        <p:spPr>
          <a:xfrm>
            <a:off x="819983" y="2531031"/>
            <a:ext cx="91440" cy="2055138"/>
          </a:xfrm>
          <a:prstGeom prst="roundRect">
            <a:avLst>
              <a:gd name="adj" fmla="val 328408"/>
            </a:avLst>
          </a:prstGeom>
          <a:solidFill>
            <a:srgbClr val="16FFBB"/>
          </a:solidFill>
          <a:ln/>
        </p:spPr>
        <p:txBody>
          <a:bodyPr/>
          <a:lstStyle/>
          <a:p>
            <a:endParaRPr lang="en-US"/>
          </a:p>
        </p:txBody>
      </p:sp>
      <p:sp>
        <p:nvSpPr>
          <p:cNvPr id="6" name="Text 4"/>
          <p:cNvSpPr/>
          <p:nvPr/>
        </p:nvSpPr>
        <p:spPr>
          <a:xfrm>
            <a:off x="1134428" y="2754035"/>
            <a:ext cx="2715458" cy="278011"/>
          </a:xfrm>
          <a:prstGeom prst="rect">
            <a:avLst/>
          </a:prstGeom>
          <a:noFill/>
          <a:ln/>
        </p:spPr>
        <p:txBody>
          <a:bodyPr wrap="none" lIns="0" tIns="0" rIns="0" bIns="0" rtlCol="0" anchor="t"/>
          <a:lstStyle/>
          <a:p>
            <a:pPr marL="0" indent="0" algn="l">
              <a:lnSpc>
                <a:spcPts val="2150"/>
              </a:lnSpc>
              <a:buNone/>
            </a:pPr>
            <a:r>
              <a:rPr lang="en-US" sz="1750" b="1" dirty="0">
                <a:solidFill>
                  <a:srgbClr val="E0E4E6"/>
                </a:solidFill>
                <a:latin typeface="Spline Sans Bold" pitchFamily="34" charset="0"/>
                <a:ea typeface="Spline Sans Bold" pitchFamily="34" charset="-122"/>
                <a:cs typeface="Spline Sans Bold" pitchFamily="34" charset="-120"/>
              </a:rPr>
              <a:t>Explainable AI Framework</a:t>
            </a:r>
            <a:endParaRPr lang="en-US" sz="1750" dirty="0"/>
          </a:p>
        </p:txBody>
      </p:sp>
      <p:sp>
        <p:nvSpPr>
          <p:cNvPr id="7" name="Text 5"/>
          <p:cNvSpPr/>
          <p:nvPr/>
        </p:nvSpPr>
        <p:spPr>
          <a:xfrm>
            <a:off x="1134428" y="3141107"/>
            <a:ext cx="5866805" cy="1222058"/>
          </a:xfrm>
          <a:prstGeom prst="rect">
            <a:avLst/>
          </a:prstGeom>
          <a:noFill/>
          <a:ln/>
        </p:spPr>
        <p:txBody>
          <a:bodyPr wrap="square" lIns="0" tIns="0" rIns="0" bIns="0" rtlCol="0" anchor="t"/>
          <a:lstStyle/>
          <a:p>
            <a:pPr marL="0" indent="0" algn="l">
              <a:lnSpc>
                <a:spcPts val="2400"/>
              </a:lnSpc>
              <a:buNone/>
            </a:pPr>
            <a:r>
              <a:rPr lang="en-US" sz="1550" dirty="0">
                <a:solidFill>
                  <a:srgbClr val="E0E4E6"/>
                </a:solidFill>
                <a:latin typeface="Barlow" pitchFamily="34" charset="0"/>
                <a:ea typeface="Barlow" pitchFamily="34" charset="-122"/>
                <a:cs typeface="Barlow" pitchFamily="34" charset="-120"/>
              </a:rPr>
              <a:t>We propose an explainable AI framework that significantly enhances X-ray image quality. This is achieved through a diffusion-inspired denoising process, which effectively mitigates noise and improves contrast, making subtle infection patterns more discernible.</a:t>
            </a:r>
            <a:endParaRPr lang="en-US" sz="1550" dirty="0"/>
          </a:p>
        </p:txBody>
      </p:sp>
      <p:sp>
        <p:nvSpPr>
          <p:cNvPr id="8" name="Shape 6"/>
          <p:cNvSpPr/>
          <p:nvPr/>
        </p:nvSpPr>
        <p:spPr>
          <a:xfrm>
            <a:off x="7406164" y="2531031"/>
            <a:ext cx="6381393" cy="2055138"/>
          </a:xfrm>
          <a:prstGeom prst="roundRect">
            <a:avLst>
              <a:gd name="adj" fmla="val 5339"/>
            </a:avLst>
          </a:prstGeom>
          <a:solidFill>
            <a:srgbClr val="0A081B">
              <a:alpha val="75000"/>
            </a:srgbClr>
          </a:solidFill>
          <a:ln w="22860">
            <a:solidFill>
              <a:srgbClr val="29DDDA"/>
            </a:solidFill>
            <a:prstDash val="solid"/>
          </a:ln>
        </p:spPr>
        <p:txBody>
          <a:bodyPr/>
          <a:lstStyle/>
          <a:p>
            <a:endParaRPr lang="en-US"/>
          </a:p>
        </p:txBody>
      </p:sp>
      <p:sp>
        <p:nvSpPr>
          <p:cNvPr id="9" name="Shape 7"/>
          <p:cNvSpPr/>
          <p:nvPr/>
        </p:nvSpPr>
        <p:spPr>
          <a:xfrm>
            <a:off x="7383304" y="2531031"/>
            <a:ext cx="91440" cy="2055138"/>
          </a:xfrm>
          <a:prstGeom prst="roundRect">
            <a:avLst>
              <a:gd name="adj" fmla="val 328408"/>
            </a:avLst>
          </a:prstGeom>
          <a:solidFill>
            <a:srgbClr val="29DDDA"/>
          </a:solidFill>
          <a:ln/>
        </p:spPr>
        <p:txBody>
          <a:bodyPr/>
          <a:lstStyle/>
          <a:p>
            <a:endParaRPr lang="en-US"/>
          </a:p>
        </p:txBody>
      </p:sp>
      <p:sp>
        <p:nvSpPr>
          <p:cNvPr id="10" name="Text 8"/>
          <p:cNvSpPr/>
          <p:nvPr/>
        </p:nvSpPr>
        <p:spPr>
          <a:xfrm>
            <a:off x="7697748" y="2754035"/>
            <a:ext cx="3270647" cy="278011"/>
          </a:xfrm>
          <a:prstGeom prst="rect">
            <a:avLst/>
          </a:prstGeom>
          <a:noFill/>
          <a:ln/>
        </p:spPr>
        <p:txBody>
          <a:bodyPr wrap="none" lIns="0" tIns="0" rIns="0" bIns="0" rtlCol="0" anchor="t"/>
          <a:lstStyle/>
          <a:p>
            <a:pPr marL="0" indent="0" algn="l">
              <a:lnSpc>
                <a:spcPts val="2150"/>
              </a:lnSpc>
              <a:buNone/>
            </a:pPr>
            <a:r>
              <a:rPr lang="en-US" sz="1750" b="1" dirty="0">
                <a:solidFill>
                  <a:srgbClr val="E0E4E6"/>
                </a:solidFill>
                <a:latin typeface="Spline Sans Bold" pitchFamily="34" charset="0"/>
                <a:ea typeface="Spline Sans Bold" pitchFamily="34" charset="-122"/>
                <a:cs typeface="Spline Sans Bold" pitchFamily="34" charset="-120"/>
              </a:rPr>
              <a:t>ConvNeXt-based Classification</a:t>
            </a:r>
            <a:endParaRPr lang="en-US" sz="1750" dirty="0"/>
          </a:p>
        </p:txBody>
      </p:sp>
      <p:sp>
        <p:nvSpPr>
          <p:cNvPr id="11" name="Text 9"/>
          <p:cNvSpPr/>
          <p:nvPr/>
        </p:nvSpPr>
        <p:spPr>
          <a:xfrm>
            <a:off x="7697748" y="3141107"/>
            <a:ext cx="5866805" cy="1222058"/>
          </a:xfrm>
          <a:prstGeom prst="rect">
            <a:avLst/>
          </a:prstGeom>
          <a:noFill/>
          <a:ln/>
        </p:spPr>
        <p:txBody>
          <a:bodyPr wrap="square" lIns="0" tIns="0" rIns="0" bIns="0" rtlCol="0" anchor="t"/>
          <a:lstStyle/>
          <a:p>
            <a:pPr marL="0" indent="0" algn="l">
              <a:lnSpc>
                <a:spcPts val="2400"/>
              </a:lnSpc>
              <a:buNone/>
            </a:pPr>
            <a:r>
              <a:rPr lang="en-US" sz="1550" dirty="0">
                <a:solidFill>
                  <a:srgbClr val="E0E4E6"/>
                </a:solidFill>
                <a:latin typeface="Barlow" pitchFamily="34" charset="0"/>
                <a:ea typeface="Barlow" pitchFamily="34" charset="-122"/>
                <a:cs typeface="Barlow" pitchFamily="34" charset="-120"/>
              </a:rPr>
              <a:t>Following denoising, the improved X-ray images are processed by a ConvNeXt-based deep learning model for classification. ConvNeXt, known for its strong performance in computer vision tasks, accurately differentiates between normal and pneumonia cases.</a:t>
            </a:r>
            <a:endParaRPr lang="en-US" sz="1550" dirty="0"/>
          </a:p>
        </p:txBody>
      </p:sp>
      <p:sp>
        <p:nvSpPr>
          <p:cNvPr id="12" name="Shape 10"/>
          <p:cNvSpPr/>
          <p:nvPr/>
        </p:nvSpPr>
        <p:spPr>
          <a:xfrm>
            <a:off x="842843" y="4768096"/>
            <a:ext cx="6381393" cy="2666167"/>
          </a:xfrm>
          <a:prstGeom prst="roundRect">
            <a:avLst>
              <a:gd name="adj" fmla="val 4116"/>
            </a:avLst>
          </a:prstGeom>
          <a:solidFill>
            <a:srgbClr val="0A081B">
              <a:alpha val="75000"/>
            </a:srgbClr>
          </a:solidFill>
          <a:ln w="22860">
            <a:solidFill>
              <a:srgbClr val="37A7E7"/>
            </a:solidFill>
            <a:prstDash val="solid"/>
          </a:ln>
        </p:spPr>
        <p:txBody>
          <a:bodyPr/>
          <a:lstStyle/>
          <a:p>
            <a:endParaRPr lang="en-US"/>
          </a:p>
        </p:txBody>
      </p:sp>
      <p:sp>
        <p:nvSpPr>
          <p:cNvPr id="13" name="Shape 11"/>
          <p:cNvSpPr/>
          <p:nvPr/>
        </p:nvSpPr>
        <p:spPr>
          <a:xfrm>
            <a:off x="819983" y="4768096"/>
            <a:ext cx="91440" cy="2666167"/>
          </a:xfrm>
          <a:prstGeom prst="roundRect">
            <a:avLst>
              <a:gd name="adj" fmla="val 328408"/>
            </a:avLst>
          </a:prstGeom>
          <a:solidFill>
            <a:srgbClr val="37A7E7"/>
          </a:solidFill>
          <a:ln/>
        </p:spPr>
        <p:txBody>
          <a:bodyPr/>
          <a:lstStyle/>
          <a:p>
            <a:endParaRPr lang="en-US"/>
          </a:p>
        </p:txBody>
      </p:sp>
      <p:sp>
        <p:nvSpPr>
          <p:cNvPr id="14" name="Text 12"/>
          <p:cNvSpPr/>
          <p:nvPr/>
        </p:nvSpPr>
        <p:spPr>
          <a:xfrm>
            <a:off x="1134428" y="4991100"/>
            <a:ext cx="2940963" cy="278011"/>
          </a:xfrm>
          <a:prstGeom prst="rect">
            <a:avLst/>
          </a:prstGeom>
          <a:noFill/>
          <a:ln/>
        </p:spPr>
        <p:txBody>
          <a:bodyPr wrap="none" lIns="0" tIns="0" rIns="0" bIns="0" rtlCol="0" anchor="t"/>
          <a:lstStyle/>
          <a:p>
            <a:pPr marL="0" indent="0" algn="l">
              <a:lnSpc>
                <a:spcPts val="2150"/>
              </a:lnSpc>
              <a:buNone/>
            </a:pPr>
            <a:r>
              <a:rPr lang="en-US" sz="1750" b="1" dirty="0">
                <a:solidFill>
                  <a:srgbClr val="E0E4E6"/>
                </a:solidFill>
                <a:latin typeface="Spline Sans Bold" pitchFamily="34" charset="0"/>
                <a:ea typeface="Spline Sans Bold" pitchFamily="34" charset="-122"/>
                <a:cs typeface="Spline Sans Bold" pitchFamily="34" charset="-120"/>
              </a:rPr>
              <a:t>Grad-CAM for Transparency</a:t>
            </a:r>
            <a:endParaRPr lang="en-US" sz="1750" dirty="0"/>
          </a:p>
        </p:txBody>
      </p:sp>
      <p:sp>
        <p:nvSpPr>
          <p:cNvPr id="15" name="Text 13"/>
          <p:cNvSpPr/>
          <p:nvPr/>
        </p:nvSpPr>
        <p:spPr>
          <a:xfrm>
            <a:off x="1134428" y="5378172"/>
            <a:ext cx="5866805" cy="1527572"/>
          </a:xfrm>
          <a:prstGeom prst="rect">
            <a:avLst/>
          </a:prstGeom>
          <a:noFill/>
          <a:ln/>
        </p:spPr>
        <p:txBody>
          <a:bodyPr wrap="square" lIns="0" tIns="0" rIns="0" bIns="0" rtlCol="0" anchor="t"/>
          <a:lstStyle/>
          <a:p>
            <a:pPr marL="0" indent="0" algn="l">
              <a:lnSpc>
                <a:spcPts val="2400"/>
              </a:lnSpc>
              <a:buNone/>
            </a:pPr>
            <a:r>
              <a:rPr lang="en-US" sz="1550" dirty="0">
                <a:solidFill>
                  <a:srgbClr val="E0E4E6"/>
                </a:solidFill>
                <a:latin typeface="Barlow" pitchFamily="34" charset="0"/>
                <a:ea typeface="Barlow" pitchFamily="34" charset="-122"/>
                <a:cs typeface="Barlow" pitchFamily="34" charset="-120"/>
              </a:rPr>
              <a:t>To ensure transparency and interpretability, we integrate Grad-CAM (Gradient-weighted Class Activation Mapping). Grad-CAM generates visual heatmaps that highlight the specific lung regions the ConvNeXt model considers most influential in its predictions, providing critical context for clinical review.</a:t>
            </a:r>
            <a:endParaRPr lang="en-US" sz="1550" dirty="0"/>
          </a:p>
        </p:txBody>
      </p:sp>
      <p:sp>
        <p:nvSpPr>
          <p:cNvPr id="16" name="Shape 14"/>
          <p:cNvSpPr/>
          <p:nvPr/>
        </p:nvSpPr>
        <p:spPr>
          <a:xfrm>
            <a:off x="7406164" y="4768096"/>
            <a:ext cx="6381393" cy="2666167"/>
          </a:xfrm>
          <a:prstGeom prst="roundRect">
            <a:avLst>
              <a:gd name="adj" fmla="val 4116"/>
            </a:avLst>
          </a:prstGeom>
          <a:solidFill>
            <a:srgbClr val="0A081B">
              <a:alpha val="75000"/>
            </a:srgbClr>
          </a:solidFill>
          <a:ln w="22860">
            <a:solidFill>
              <a:srgbClr val="091231"/>
            </a:solidFill>
            <a:prstDash val="solid"/>
          </a:ln>
        </p:spPr>
        <p:txBody>
          <a:bodyPr/>
          <a:lstStyle/>
          <a:p>
            <a:endParaRPr lang="en-US"/>
          </a:p>
        </p:txBody>
      </p:sp>
      <p:sp>
        <p:nvSpPr>
          <p:cNvPr id="17" name="Shape 15"/>
          <p:cNvSpPr/>
          <p:nvPr/>
        </p:nvSpPr>
        <p:spPr>
          <a:xfrm>
            <a:off x="7383304" y="4768096"/>
            <a:ext cx="91440" cy="2666167"/>
          </a:xfrm>
          <a:prstGeom prst="roundRect">
            <a:avLst>
              <a:gd name="adj" fmla="val 328408"/>
            </a:avLst>
          </a:prstGeom>
          <a:solidFill>
            <a:srgbClr val="091231"/>
          </a:solidFill>
          <a:ln/>
        </p:spPr>
        <p:txBody>
          <a:bodyPr/>
          <a:lstStyle/>
          <a:p>
            <a:endParaRPr lang="en-US"/>
          </a:p>
        </p:txBody>
      </p:sp>
      <p:sp>
        <p:nvSpPr>
          <p:cNvPr id="18" name="Text 16"/>
          <p:cNvSpPr/>
          <p:nvPr/>
        </p:nvSpPr>
        <p:spPr>
          <a:xfrm>
            <a:off x="7697748" y="4991100"/>
            <a:ext cx="2224326" cy="278011"/>
          </a:xfrm>
          <a:prstGeom prst="rect">
            <a:avLst/>
          </a:prstGeom>
          <a:noFill/>
          <a:ln/>
        </p:spPr>
        <p:txBody>
          <a:bodyPr wrap="none" lIns="0" tIns="0" rIns="0" bIns="0" rtlCol="0" anchor="t"/>
          <a:lstStyle/>
          <a:p>
            <a:pPr marL="0" indent="0" algn="l">
              <a:lnSpc>
                <a:spcPts val="2150"/>
              </a:lnSpc>
              <a:buNone/>
            </a:pPr>
            <a:r>
              <a:rPr lang="en-US" sz="1750" b="1" dirty="0">
                <a:solidFill>
                  <a:srgbClr val="E0E4E6"/>
                </a:solidFill>
                <a:latin typeface="Spline Sans Bold" pitchFamily="34" charset="0"/>
                <a:ea typeface="Spline Sans Bold" pitchFamily="34" charset="-122"/>
                <a:cs typeface="Spline Sans Bold" pitchFamily="34" charset="-120"/>
              </a:rPr>
              <a:t>Clinical Impact</a:t>
            </a:r>
            <a:endParaRPr lang="en-US" sz="1750" dirty="0"/>
          </a:p>
        </p:txBody>
      </p:sp>
      <p:sp>
        <p:nvSpPr>
          <p:cNvPr id="19" name="Text 17"/>
          <p:cNvSpPr/>
          <p:nvPr/>
        </p:nvSpPr>
        <p:spPr>
          <a:xfrm>
            <a:off x="7697748" y="5378172"/>
            <a:ext cx="5866805" cy="1833086"/>
          </a:xfrm>
          <a:prstGeom prst="rect">
            <a:avLst/>
          </a:prstGeom>
          <a:noFill/>
          <a:ln/>
        </p:spPr>
        <p:txBody>
          <a:bodyPr wrap="square" lIns="0" tIns="0" rIns="0" bIns="0" rtlCol="0" anchor="t"/>
          <a:lstStyle/>
          <a:p>
            <a:pPr marL="0" indent="0" algn="l">
              <a:lnSpc>
                <a:spcPts val="2400"/>
              </a:lnSpc>
              <a:buNone/>
            </a:pPr>
            <a:r>
              <a:rPr lang="en-US" sz="1550" dirty="0">
                <a:solidFill>
                  <a:srgbClr val="E0E4E6"/>
                </a:solidFill>
                <a:latin typeface="Barlow" pitchFamily="34" charset="0"/>
                <a:ea typeface="Barlow" pitchFamily="34" charset="-122"/>
                <a:cs typeface="Barlow" pitchFamily="34" charset="-120"/>
              </a:rPr>
              <a:t>Our comprehensive approach not only improves the reliability of diagnostic predictions but also aims to reduce the incidence of missed pneumonia cases. The interpretable results, facilitated by Grad-CAM, make this framework highly suitable for real-world clinical decision support, fostering greater trust in AI-driven medical diagnostics.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53403" y="380405"/>
            <a:ext cx="2920960" cy="365046"/>
          </a:xfrm>
          <a:prstGeom prst="rect">
            <a:avLst/>
          </a:prstGeom>
          <a:noFill/>
          <a:ln/>
        </p:spPr>
        <p:txBody>
          <a:bodyPr wrap="none" lIns="0" tIns="0" rIns="0" bIns="0" rtlCol="0" anchor="t"/>
          <a:lstStyle/>
          <a:p>
            <a:pPr marL="0" indent="0" algn="l">
              <a:lnSpc>
                <a:spcPts val="2850"/>
              </a:lnSpc>
              <a:buNone/>
            </a:pPr>
            <a:r>
              <a:rPr lang="en-US" sz="2250" b="1" dirty="0">
                <a:solidFill>
                  <a:srgbClr val="F0FCFF"/>
                </a:solidFill>
                <a:latin typeface="Spline Sans Bold" pitchFamily="34" charset="0"/>
                <a:ea typeface="Spline Sans Bold" pitchFamily="34" charset="-122"/>
                <a:cs typeface="Spline Sans Bold" pitchFamily="34" charset="-120"/>
              </a:rPr>
              <a:t>Pipeline Diagram</a:t>
            </a:r>
            <a:endParaRPr lang="en-US" sz="2250" dirty="0"/>
          </a:p>
        </p:txBody>
      </p:sp>
      <p:sp>
        <p:nvSpPr>
          <p:cNvPr id="3" name="Text 1"/>
          <p:cNvSpPr/>
          <p:nvPr/>
        </p:nvSpPr>
        <p:spPr>
          <a:xfrm>
            <a:off x="553403" y="902256"/>
            <a:ext cx="13523595" cy="335756"/>
          </a:xfrm>
          <a:prstGeom prst="rect">
            <a:avLst/>
          </a:prstGeom>
          <a:noFill/>
          <a:ln/>
        </p:spPr>
        <p:txBody>
          <a:bodyPr wrap="square" lIns="0" tIns="0" rIns="0" bIns="0" rtlCol="0" anchor="t"/>
          <a:lstStyle/>
          <a:p>
            <a:pPr marL="0" indent="0" algn="l">
              <a:lnSpc>
                <a:spcPts val="1300"/>
              </a:lnSpc>
              <a:buNone/>
            </a:pPr>
            <a:r>
              <a:rPr lang="en-US" sz="1000" dirty="0">
                <a:solidFill>
                  <a:srgbClr val="E0E4E6"/>
                </a:solidFill>
                <a:latin typeface="Barlow" pitchFamily="34" charset="0"/>
                <a:ea typeface="Barlow" pitchFamily="34" charset="-122"/>
                <a:cs typeface="Barlow" pitchFamily="34" charset="-120"/>
              </a:rPr>
              <a:t>Our diagnostic framework follows a clear, sequential pipeline, ensuring both accurate prediction and transparent interpretability. The process begins with raw X-ray data, progresses through sophisticated deep learning classification, and concludes with explainable visualizations to assist clinicians.</a:t>
            </a:r>
            <a:endParaRPr lang="en-US" sz="1000" dirty="0"/>
          </a:p>
        </p:txBody>
      </p:sp>
      <p:pic>
        <p:nvPicPr>
          <p:cNvPr id="4" name="Image 0" descr="preencoded.png"/>
          <p:cNvPicPr>
            <a:picLocks noChangeAspect="1"/>
          </p:cNvPicPr>
          <p:nvPr/>
        </p:nvPicPr>
        <p:blipFill>
          <a:blip r:embed="rId3"/>
          <a:stretch>
            <a:fillRect/>
          </a:stretch>
        </p:blipFill>
        <p:spPr>
          <a:xfrm>
            <a:off x="891540" y="1326237"/>
            <a:ext cx="12847320" cy="5639633"/>
          </a:xfrm>
          <a:prstGeom prst="rect">
            <a:avLst/>
          </a:prstGeom>
        </p:spPr>
      </p:pic>
      <p:sp>
        <p:nvSpPr>
          <p:cNvPr id="5" name="Text 2"/>
          <p:cNvSpPr/>
          <p:nvPr/>
        </p:nvSpPr>
        <p:spPr>
          <a:xfrm>
            <a:off x="3070927" y="5494804"/>
            <a:ext cx="2252018" cy="309343"/>
          </a:xfrm>
          <a:prstGeom prst="rect">
            <a:avLst/>
          </a:prstGeom>
          <a:noFill/>
          <a:ln/>
        </p:spPr>
        <p:txBody>
          <a:bodyPr wrap="none" lIns="0" tIns="0" rIns="0" bIns="0" rtlCol="0" anchor="t"/>
          <a:lstStyle/>
          <a:p>
            <a:pPr marL="0" indent="0" algn="ctr">
              <a:lnSpc>
                <a:spcPts val="1500"/>
              </a:lnSpc>
              <a:buNone/>
            </a:pPr>
            <a:r>
              <a:rPr lang="en-US" sz="1200" b="1" dirty="0">
                <a:solidFill>
                  <a:srgbClr val="F0FCFF"/>
                </a:solidFill>
                <a:latin typeface="Spline Sans Bold" pitchFamily="34" charset="0"/>
                <a:ea typeface="Spline Sans Bold" pitchFamily="34" charset="-122"/>
                <a:cs typeface="Spline Sans Bold" pitchFamily="34" charset="-120"/>
              </a:rPr>
              <a:t>X-ray Input</a:t>
            </a:r>
            <a:endParaRPr lang="en-US" sz="1200" dirty="0"/>
          </a:p>
        </p:txBody>
      </p:sp>
      <p:sp>
        <p:nvSpPr>
          <p:cNvPr id="6" name="Text 3"/>
          <p:cNvSpPr/>
          <p:nvPr/>
        </p:nvSpPr>
        <p:spPr>
          <a:xfrm>
            <a:off x="3070927" y="5903137"/>
            <a:ext cx="2252018" cy="444294"/>
          </a:xfrm>
          <a:prstGeom prst="rect">
            <a:avLst/>
          </a:prstGeom>
          <a:noFill/>
          <a:ln/>
        </p:spPr>
        <p:txBody>
          <a:bodyPr wrap="square" lIns="0" tIns="0" rIns="0" bIns="0" rtlCol="0" anchor="t"/>
          <a:lstStyle/>
          <a:p>
            <a:pPr marL="0" indent="0" algn="ctr">
              <a:lnSpc>
                <a:spcPts val="1050"/>
              </a:lnSpc>
              <a:buNone/>
            </a:pPr>
            <a:r>
              <a:rPr lang="en-US" sz="1050" dirty="0">
                <a:solidFill>
                  <a:srgbClr val="E0E4E6"/>
                </a:solidFill>
                <a:latin typeface="Barlow" pitchFamily="34" charset="0"/>
                <a:ea typeface="Barlow" pitchFamily="34" charset="-122"/>
                <a:cs typeface="Barlow" pitchFamily="34" charset="-120"/>
              </a:rPr>
              <a:t>Acquire and preprocess images</a:t>
            </a:r>
            <a:endParaRPr lang="en-US" sz="1050" dirty="0"/>
          </a:p>
        </p:txBody>
      </p:sp>
      <p:sp>
        <p:nvSpPr>
          <p:cNvPr id="7" name="Text 4"/>
          <p:cNvSpPr/>
          <p:nvPr/>
        </p:nvSpPr>
        <p:spPr>
          <a:xfrm>
            <a:off x="9393901" y="5098845"/>
            <a:ext cx="2252019" cy="618686"/>
          </a:xfrm>
          <a:prstGeom prst="rect">
            <a:avLst/>
          </a:prstGeom>
          <a:noFill/>
          <a:ln/>
        </p:spPr>
        <p:txBody>
          <a:bodyPr wrap="square" lIns="0" tIns="0" rIns="0" bIns="0" rtlCol="0" anchor="t"/>
          <a:lstStyle/>
          <a:p>
            <a:pPr marL="0" indent="0" algn="ctr">
              <a:lnSpc>
                <a:spcPts val="1500"/>
              </a:lnSpc>
              <a:buNone/>
            </a:pPr>
            <a:r>
              <a:rPr lang="en-US" sz="1200" b="1" dirty="0">
                <a:solidFill>
                  <a:srgbClr val="F0FCFF"/>
                </a:solidFill>
                <a:latin typeface="Spline Sans Bold" pitchFamily="34" charset="0"/>
                <a:ea typeface="Spline Sans Bold" pitchFamily="34" charset="-122"/>
                <a:cs typeface="Spline Sans Bold" pitchFamily="34" charset="-120"/>
              </a:rPr>
              <a:t>Evaluation &amp; Grad-CAM</a:t>
            </a:r>
            <a:endParaRPr lang="en-US" sz="1200" dirty="0"/>
          </a:p>
        </p:txBody>
      </p:sp>
      <p:sp>
        <p:nvSpPr>
          <p:cNvPr id="8" name="Text 5"/>
          <p:cNvSpPr/>
          <p:nvPr/>
        </p:nvSpPr>
        <p:spPr>
          <a:xfrm>
            <a:off x="9393901" y="5816521"/>
            <a:ext cx="2252019" cy="444294"/>
          </a:xfrm>
          <a:prstGeom prst="rect">
            <a:avLst/>
          </a:prstGeom>
          <a:noFill/>
          <a:ln/>
        </p:spPr>
        <p:txBody>
          <a:bodyPr wrap="square" lIns="0" tIns="0" rIns="0" bIns="0" rtlCol="0" anchor="t"/>
          <a:lstStyle/>
          <a:p>
            <a:pPr marL="0" indent="0" algn="ctr">
              <a:lnSpc>
                <a:spcPts val="1050"/>
              </a:lnSpc>
              <a:buNone/>
            </a:pPr>
            <a:r>
              <a:rPr lang="en-US" sz="1050" dirty="0">
                <a:solidFill>
                  <a:srgbClr val="E0E4E6"/>
                </a:solidFill>
                <a:latin typeface="Barlow" pitchFamily="34" charset="0"/>
                <a:ea typeface="Barlow" pitchFamily="34" charset="-122"/>
                <a:cs typeface="Barlow" pitchFamily="34" charset="-120"/>
              </a:rPr>
              <a:t>Assess results and visualize explanations</a:t>
            </a:r>
            <a:endParaRPr lang="en-US" sz="1050" dirty="0"/>
          </a:p>
        </p:txBody>
      </p:sp>
      <p:sp>
        <p:nvSpPr>
          <p:cNvPr id="9" name="Text 6"/>
          <p:cNvSpPr/>
          <p:nvPr/>
        </p:nvSpPr>
        <p:spPr>
          <a:xfrm>
            <a:off x="6250975" y="1917637"/>
            <a:ext cx="2252018" cy="618686"/>
          </a:xfrm>
          <a:prstGeom prst="rect">
            <a:avLst/>
          </a:prstGeom>
          <a:noFill/>
          <a:ln/>
        </p:spPr>
        <p:txBody>
          <a:bodyPr wrap="square" lIns="0" tIns="0" rIns="0" bIns="0" rtlCol="0" anchor="t"/>
          <a:lstStyle/>
          <a:p>
            <a:pPr marL="0" indent="0" algn="ctr">
              <a:lnSpc>
                <a:spcPts val="1500"/>
              </a:lnSpc>
              <a:buNone/>
            </a:pPr>
            <a:r>
              <a:rPr lang="en-US" sz="1200" b="1" dirty="0">
                <a:solidFill>
                  <a:srgbClr val="F0FCFF"/>
                </a:solidFill>
                <a:latin typeface="Spline Sans Bold" pitchFamily="34" charset="0"/>
                <a:ea typeface="Spline Sans Bold" pitchFamily="34" charset="-122"/>
                <a:cs typeface="Spline Sans Bold" pitchFamily="34" charset="-120"/>
              </a:rPr>
              <a:t>ConvNeXt Prediction</a:t>
            </a:r>
            <a:endParaRPr lang="en-US" sz="1200" dirty="0"/>
          </a:p>
        </p:txBody>
      </p:sp>
      <p:sp>
        <p:nvSpPr>
          <p:cNvPr id="10" name="Text 7"/>
          <p:cNvSpPr/>
          <p:nvPr/>
        </p:nvSpPr>
        <p:spPr>
          <a:xfrm>
            <a:off x="6250975" y="2635313"/>
            <a:ext cx="2252018" cy="444294"/>
          </a:xfrm>
          <a:prstGeom prst="rect">
            <a:avLst/>
          </a:prstGeom>
          <a:noFill/>
          <a:ln/>
        </p:spPr>
        <p:txBody>
          <a:bodyPr wrap="square" lIns="0" tIns="0" rIns="0" bIns="0" rtlCol="0" anchor="t"/>
          <a:lstStyle/>
          <a:p>
            <a:pPr marL="0" indent="0" algn="ctr">
              <a:lnSpc>
                <a:spcPts val="1050"/>
              </a:lnSpc>
              <a:buNone/>
            </a:pPr>
            <a:r>
              <a:rPr lang="en-US" sz="1050" dirty="0">
                <a:solidFill>
                  <a:srgbClr val="E0E4E6"/>
                </a:solidFill>
                <a:latin typeface="Barlow" pitchFamily="34" charset="0"/>
                <a:ea typeface="Barlow" pitchFamily="34" charset="-122"/>
                <a:cs typeface="Barlow" pitchFamily="34" charset="-120"/>
              </a:rPr>
              <a:t>Deep learning classification</a:t>
            </a:r>
            <a:endParaRPr lang="en-US" sz="1050" dirty="0"/>
          </a:p>
        </p:txBody>
      </p:sp>
      <p:sp>
        <p:nvSpPr>
          <p:cNvPr id="11" name="Text 8"/>
          <p:cNvSpPr/>
          <p:nvPr/>
        </p:nvSpPr>
        <p:spPr>
          <a:xfrm>
            <a:off x="553403" y="7054096"/>
            <a:ext cx="13523595" cy="839499"/>
          </a:xfrm>
          <a:prstGeom prst="rect">
            <a:avLst/>
          </a:prstGeom>
          <a:noFill/>
          <a:ln/>
        </p:spPr>
        <p:txBody>
          <a:bodyPr wrap="square" lIns="0" tIns="0" rIns="0" bIns="0" rtlCol="0" anchor="t"/>
          <a:lstStyle/>
          <a:p>
            <a:pPr marL="342900" indent="-342900" algn="l">
              <a:lnSpc>
                <a:spcPts val="1300"/>
              </a:lnSpc>
              <a:buSzPct val="100000"/>
              <a:buChar char="•"/>
            </a:pPr>
            <a:r>
              <a:rPr lang="en-US" sz="1000" b="1" dirty="0">
                <a:solidFill>
                  <a:srgbClr val="E0E4E6"/>
                </a:solidFill>
                <a:latin typeface="Barlow" pitchFamily="34" charset="0"/>
                <a:ea typeface="Barlow" pitchFamily="34" charset="-122"/>
                <a:cs typeface="Barlow" pitchFamily="34" charset="-120"/>
              </a:rPr>
              <a:t>X-ray Input:</a:t>
            </a:r>
            <a:r>
              <a:rPr lang="en-US" sz="1000" dirty="0">
                <a:solidFill>
                  <a:srgbClr val="E0E4E6"/>
                </a:solidFill>
                <a:latin typeface="Barlow" pitchFamily="34" charset="0"/>
                <a:ea typeface="Barlow" pitchFamily="34" charset="-122"/>
                <a:cs typeface="Barlow" pitchFamily="34" charset="-120"/>
              </a:rPr>
              <a:t> Initial chest X-ray images are fed into the system after initial preprocessing steps.</a:t>
            </a:r>
            <a:endParaRPr lang="en-US" sz="1000" dirty="0"/>
          </a:p>
          <a:p>
            <a:pPr marL="342900" indent="-342900" algn="l">
              <a:lnSpc>
                <a:spcPts val="1300"/>
              </a:lnSpc>
              <a:buSzPct val="100000"/>
              <a:buChar char="•"/>
            </a:pPr>
            <a:r>
              <a:rPr lang="en-US" sz="1000" b="1" dirty="0">
                <a:solidFill>
                  <a:srgbClr val="E0E4E6"/>
                </a:solidFill>
                <a:latin typeface="Barlow" pitchFamily="34" charset="0"/>
                <a:ea typeface="Barlow" pitchFamily="34" charset="-122"/>
                <a:cs typeface="Barlow" pitchFamily="34" charset="-120"/>
              </a:rPr>
              <a:t>ConvNeXt Prediction:</a:t>
            </a:r>
            <a:r>
              <a:rPr lang="en-US" sz="1000" dirty="0">
                <a:solidFill>
                  <a:srgbClr val="E0E4E6"/>
                </a:solidFill>
                <a:latin typeface="Barlow" pitchFamily="34" charset="0"/>
                <a:ea typeface="Barlow" pitchFamily="34" charset="-122"/>
                <a:cs typeface="Barlow" pitchFamily="34" charset="-120"/>
              </a:rPr>
              <a:t> The advanced ConvNeXt model processes the images to classify them as either 'normal' or 'pneumonia'. This deep learning component is the core of our diagnostic accuracy.</a:t>
            </a:r>
            <a:endParaRPr lang="en-US" sz="1000" dirty="0"/>
          </a:p>
          <a:p>
            <a:pPr marL="342900" indent="-342900" algn="l">
              <a:lnSpc>
                <a:spcPts val="1300"/>
              </a:lnSpc>
              <a:buSzPct val="100000"/>
              <a:buChar char="•"/>
            </a:pPr>
            <a:r>
              <a:rPr lang="en-US" sz="1000" b="1" dirty="0">
                <a:solidFill>
                  <a:srgbClr val="E0E4E6"/>
                </a:solidFill>
                <a:latin typeface="Barlow" pitchFamily="34" charset="0"/>
                <a:ea typeface="Barlow" pitchFamily="34" charset="-122"/>
                <a:cs typeface="Barlow" pitchFamily="34" charset="-120"/>
              </a:rPr>
              <a:t>Evaluation:</a:t>
            </a:r>
            <a:r>
              <a:rPr lang="en-US" sz="1000" dirty="0">
                <a:solidFill>
                  <a:srgbClr val="E0E4E6"/>
                </a:solidFill>
                <a:latin typeface="Barlow" pitchFamily="34" charset="0"/>
                <a:ea typeface="Barlow" pitchFamily="34" charset="-122"/>
                <a:cs typeface="Barlow" pitchFamily="34" charset="-120"/>
              </a:rPr>
              <a:t> The model's predictions undergo rigorous evaluation against ground truth data to ensure high performance and reliability.</a:t>
            </a:r>
            <a:endParaRPr lang="en-US" sz="1000" dirty="0"/>
          </a:p>
          <a:p>
            <a:pPr marL="342900" indent="-342900" algn="l">
              <a:lnSpc>
                <a:spcPts val="1300"/>
              </a:lnSpc>
              <a:buSzPct val="100000"/>
              <a:buChar char="•"/>
            </a:pPr>
            <a:r>
              <a:rPr lang="en-US" sz="1000" b="1" dirty="0">
                <a:solidFill>
                  <a:srgbClr val="E0E4E6"/>
                </a:solidFill>
                <a:latin typeface="Barlow" pitchFamily="34" charset="0"/>
                <a:ea typeface="Barlow" pitchFamily="34" charset="-122"/>
                <a:cs typeface="Barlow" pitchFamily="34" charset="-120"/>
              </a:rPr>
              <a:t>Grad-CAM Output:</a:t>
            </a:r>
            <a:r>
              <a:rPr lang="en-US" sz="1000" dirty="0">
                <a:solidFill>
                  <a:srgbClr val="E0E4E6"/>
                </a:solidFill>
                <a:latin typeface="Barlow" pitchFamily="34" charset="0"/>
                <a:ea typeface="Barlow" pitchFamily="34" charset="-122"/>
                <a:cs typeface="Barlow" pitchFamily="34" charset="-120"/>
              </a:rPr>
              <a:t> Post-prediction, Grad-CAM generates visual heatmaps over the original X-ray. These heatmaps highlight the precise regions of the lung that most strongly influenced the ConvNeXt model's classification, providing crucial insights into the model's decision-making process. This feature is particularly vital for clinical validation and building trust in AI diagnostics.</a:t>
            </a:r>
            <a:endParaRPr lang="en-US" sz="1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60058" y="316230"/>
            <a:ext cx="3269575" cy="207526"/>
          </a:xfrm>
          <a:prstGeom prst="rect">
            <a:avLst/>
          </a:prstGeom>
          <a:noFill/>
          <a:ln/>
        </p:spPr>
        <p:txBody>
          <a:bodyPr wrap="none" lIns="0" tIns="0" rIns="0" bIns="0" rtlCol="0" anchor="t"/>
          <a:lstStyle/>
          <a:p>
            <a:pPr marL="0" indent="0" algn="l">
              <a:lnSpc>
                <a:spcPts val="1600"/>
              </a:lnSpc>
              <a:buNone/>
            </a:pPr>
            <a:r>
              <a:rPr lang="en-US" sz="1300" b="1" dirty="0">
                <a:solidFill>
                  <a:srgbClr val="F0FCFF"/>
                </a:solidFill>
                <a:latin typeface="Spline Sans Bold" pitchFamily="34" charset="0"/>
                <a:ea typeface="Spline Sans Bold" pitchFamily="34" charset="-122"/>
                <a:cs typeface="Spline Sans Bold" pitchFamily="34" charset="-120"/>
              </a:rPr>
              <a:t>Methodology: Data Set and Preprocessing</a:t>
            </a:r>
            <a:endParaRPr lang="en-US" sz="1300" dirty="0"/>
          </a:p>
        </p:txBody>
      </p:sp>
      <p:sp>
        <p:nvSpPr>
          <p:cNvPr id="3" name="Text 1"/>
          <p:cNvSpPr/>
          <p:nvPr/>
        </p:nvSpPr>
        <p:spPr>
          <a:xfrm>
            <a:off x="339584" y="582020"/>
            <a:ext cx="1329095" cy="166092"/>
          </a:xfrm>
          <a:prstGeom prst="rect">
            <a:avLst/>
          </a:prstGeom>
          <a:noFill/>
          <a:ln/>
        </p:spPr>
        <p:txBody>
          <a:bodyPr wrap="none" lIns="0" tIns="0" rIns="0" bIns="0" rtlCol="0" anchor="t"/>
          <a:lstStyle/>
          <a:p>
            <a:pPr marL="0" indent="0" algn="l">
              <a:lnSpc>
                <a:spcPts val="1300"/>
              </a:lnSpc>
              <a:buNone/>
            </a:pPr>
            <a:r>
              <a:rPr lang="en-US" sz="1000" b="1" dirty="0">
                <a:solidFill>
                  <a:srgbClr val="F0FCFF"/>
                </a:solidFill>
                <a:latin typeface="Spline Sans Bold" pitchFamily="34" charset="0"/>
                <a:ea typeface="Spline Sans Bold" pitchFamily="34" charset="-122"/>
                <a:cs typeface="Spline Sans Bold" pitchFamily="34" charset="-120"/>
              </a:rPr>
              <a:t>Data Set</a:t>
            </a:r>
            <a:endParaRPr lang="en-US" sz="1000" dirty="0"/>
          </a:p>
        </p:txBody>
      </p:sp>
      <p:sp>
        <p:nvSpPr>
          <p:cNvPr id="4" name="Text 2"/>
          <p:cNvSpPr/>
          <p:nvPr/>
        </p:nvSpPr>
        <p:spPr>
          <a:xfrm>
            <a:off x="339584" y="806375"/>
            <a:ext cx="4800464" cy="398969"/>
          </a:xfrm>
          <a:prstGeom prst="rect">
            <a:avLst/>
          </a:prstGeom>
          <a:noFill/>
          <a:ln/>
        </p:spPr>
        <p:txBody>
          <a:bodyPr wrap="square" lIns="0" tIns="0" rIns="0" bIns="0" rtlCol="0" anchor="ctr"/>
          <a:lstStyle/>
          <a:p>
            <a:pPr marL="0" indent="0" algn="l">
              <a:buNone/>
            </a:pPr>
            <a:r>
              <a:rPr lang="en-US" sz="900" dirty="0">
                <a:solidFill>
                  <a:srgbClr val="E0E4E6"/>
                </a:solidFill>
                <a:latin typeface="Barlow" pitchFamily="34" charset="0"/>
                <a:ea typeface="Barlow" pitchFamily="34" charset="-122"/>
                <a:cs typeface="Barlow" pitchFamily="34" charset="-120"/>
              </a:rPr>
              <a:t>For this study, we utilized a publicly available </a:t>
            </a:r>
            <a:r>
              <a:rPr lang="en-US" sz="900" b="1" dirty="0">
                <a:solidFill>
                  <a:srgbClr val="E0E4E6"/>
                </a:solidFill>
                <a:latin typeface="Barlow" pitchFamily="34" charset="0"/>
                <a:ea typeface="Barlow" pitchFamily="34" charset="-122"/>
                <a:cs typeface="Barlow" pitchFamily="34" charset="-120"/>
              </a:rPr>
              <a:t>Chest X-ray dataset</a:t>
            </a:r>
            <a:r>
              <a:rPr lang="en-US" sz="900" dirty="0">
                <a:solidFill>
                  <a:srgbClr val="E0E4E6"/>
                </a:solidFill>
                <a:latin typeface="Barlow" pitchFamily="34" charset="0"/>
                <a:ea typeface="Barlow" pitchFamily="34" charset="-122"/>
                <a:cs typeface="Barlow" pitchFamily="34" charset="-120"/>
              </a:rPr>
              <a:t>, which is meticulously curated to facilitate research in medical imaging. This dataset is critical for training robust deep learning models for pneumonia detection.</a:t>
            </a:r>
            <a:endParaRPr lang="en-US" sz="900" dirty="0"/>
          </a:p>
        </p:txBody>
      </p:sp>
      <p:sp>
        <p:nvSpPr>
          <p:cNvPr id="5" name="Text 3"/>
          <p:cNvSpPr/>
          <p:nvPr/>
        </p:nvSpPr>
        <p:spPr>
          <a:xfrm>
            <a:off x="339584" y="1263607"/>
            <a:ext cx="4679990" cy="1582065"/>
          </a:xfrm>
          <a:prstGeom prst="rect">
            <a:avLst/>
          </a:prstGeom>
          <a:noFill/>
          <a:ln/>
        </p:spPr>
        <p:txBody>
          <a:bodyPr wrap="square" lIns="0" tIns="0" rIns="0" bIns="0" rtlCol="0" anchor="t"/>
          <a:lstStyle/>
          <a:p>
            <a:pPr marL="342900" indent="-342900" algn="l">
              <a:buSzPct val="100000"/>
              <a:buChar char="•"/>
            </a:pPr>
            <a:r>
              <a:rPr lang="en-US" sz="1000" b="1" dirty="0">
                <a:solidFill>
                  <a:srgbClr val="E0E4E6"/>
                </a:solidFill>
                <a:latin typeface="Barlow" pitchFamily="34" charset="0"/>
                <a:ea typeface="Barlow" pitchFamily="34" charset="-122"/>
                <a:cs typeface="Barlow" pitchFamily="34" charset="-120"/>
              </a:rPr>
              <a:t>Categories:</a:t>
            </a:r>
            <a:r>
              <a:rPr lang="en-US" sz="1000" dirty="0">
                <a:solidFill>
                  <a:srgbClr val="E0E4E6"/>
                </a:solidFill>
                <a:latin typeface="Barlow" pitchFamily="34" charset="0"/>
                <a:ea typeface="Barlow" pitchFamily="34" charset="-122"/>
                <a:cs typeface="Barlow" pitchFamily="34" charset="-120"/>
              </a:rPr>
              <a:t> The dataset comprises two distinct categories: normal chest X-rays and those exhibiting signs of pneumonia. This binary classification allows for focused model training.</a:t>
            </a:r>
            <a:endParaRPr lang="en-US" sz="1000" dirty="0"/>
          </a:p>
          <a:p>
            <a:pPr marL="342900" indent="-342900" algn="l">
              <a:buSzPct val="100000"/>
              <a:buChar char="•"/>
            </a:pPr>
            <a:r>
              <a:rPr lang="en-US" sz="1000" b="1" dirty="0">
                <a:solidFill>
                  <a:srgbClr val="E0E4E6"/>
                </a:solidFill>
                <a:latin typeface="Barlow" pitchFamily="34" charset="0"/>
                <a:ea typeface="Barlow" pitchFamily="34" charset="-122"/>
                <a:cs typeface="Barlow" pitchFamily="34" charset="-120"/>
              </a:rPr>
              <a:t>Image Characteristics:</a:t>
            </a:r>
            <a:r>
              <a:rPr lang="en-US" sz="1000" dirty="0">
                <a:solidFill>
                  <a:srgbClr val="E0E4E6"/>
                </a:solidFill>
                <a:latin typeface="Barlow" pitchFamily="34" charset="0"/>
                <a:ea typeface="Barlow" pitchFamily="34" charset="-122"/>
                <a:cs typeface="Barlow" pitchFamily="34" charset="-120"/>
              </a:rPr>
              <a:t> All images are frontal-view chest X-rays, a standard projection in clinical practice. They were acquired under </a:t>
            </a:r>
            <a:r>
              <a:rPr lang="en-US" sz="1000" b="1" dirty="0">
                <a:solidFill>
                  <a:srgbClr val="E0E4E6"/>
                </a:solidFill>
                <a:latin typeface="Barlow" pitchFamily="34" charset="0"/>
                <a:ea typeface="Barlow" pitchFamily="34" charset="-122"/>
                <a:cs typeface="Barlow" pitchFamily="34" charset="-120"/>
              </a:rPr>
              <a:t>varied imaging conditions</a:t>
            </a:r>
            <a:r>
              <a:rPr lang="en-US" sz="1000" dirty="0">
                <a:solidFill>
                  <a:srgbClr val="E0E4E6"/>
                </a:solidFill>
                <a:latin typeface="Barlow" pitchFamily="34" charset="0"/>
                <a:ea typeface="Barlow" pitchFamily="34" charset="-122"/>
                <a:cs typeface="Barlow" pitchFamily="34" charset="-120"/>
              </a:rPr>
              <a:t>, which is a crucial aspect. This variability, including differences in exposure, patient positioning, and equipment, accurately reflects the challenges and diversity encountered in real-world clinical environments. By training on such a diverse dataset, our model gains improved generalization capabilities.</a:t>
            </a:r>
            <a:endParaRPr lang="en-US" sz="1000" dirty="0"/>
          </a:p>
        </p:txBody>
      </p:sp>
      <p:sp>
        <p:nvSpPr>
          <p:cNvPr id="6" name="Text 4"/>
          <p:cNvSpPr/>
          <p:nvPr/>
        </p:nvSpPr>
        <p:spPr>
          <a:xfrm>
            <a:off x="460058" y="2890008"/>
            <a:ext cx="4679990" cy="160020"/>
          </a:xfrm>
          <a:prstGeom prst="rect">
            <a:avLst/>
          </a:prstGeom>
          <a:noFill/>
          <a:ln/>
        </p:spPr>
        <p:txBody>
          <a:bodyPr wrap="square" lIns="0" tIns="0" rIns="0" bIns="0" rtlCol="0" anchor="t"/>
          <a:lstStyle/>
          <a:p>
            <a:pPr marL="0" indent="0" algn="l">
              <a:buNone/>
            </a:pPr>
            <a:r>
              <a:rPr lang="en-US" sz="900" dirty="0">
                <a:solidFill>
                  <a:srgbClr val="E0E4E6"/>
                </a:solidFill>
                <a:latin typeface="Barlow" pitchFamily="34" charset="0"/>
                <a:ea typeface="Barlow" pitchFamily="34" charset="-122"/>
                <a:cs typeface="Barlow" pitchFamily="34" charset="-120"/>
              </a:rPr>
              <a:t>The dataset's realistic nature ensures that the developed AI framework is more likely to perform effectively when deployed in actual clinical settings, handling the inherent noise and inconsistencies of diagnostic images.</a:t>
            </a:r>
            <a:endParaRPr lang="en-US" sz="900" dirty="0"/>
          </a:p>
        </p:txBody>
      </p:sp>
      <p:pic>
        <p:nvPicPr>
          <p:cNvPr id="7" name="Image 0" descr="preencoded.png"/>
          <p:cNvPicPr>
            <a:picLocks noChangeAspect="1"/>
          </p:cNvPicPr>
          <p:nvPr/>
        </p:nvPicPr>
        <p:blipFill>
          <a:blip r:embed="rId3"/>
          <a:stretch>
            <a:fillRect/>
          </a:stretch>
        </p:blipFill>
        <p:spPr>
          <a:xfrm>
            <a:off x="6928134" y="241574"/>
            <a:ext cx="5682020" cy="3887629"/>
          </a:xfrm>
          <a:prstGeom prst="rect">
            <a:avLst/>
          </a:prstGeom>
        </p:spPr>
      </p:pic>
      <p:pic>
        <p:nvPicPr>
          <p:cNvPr id="8" name="Image 1" descr="preencoded.png"/>
          <p:cNvPicPr>
            <a:picLocks noChangeAspect="1"/>
          </p:cNvPicPr>
          <p:nvPr/>
        </p:nvPicPr>
        <p:blipFill>
          <a:blip r:embed="rId4"/>
          <a:stretch>
            <a:fillRect/>
          </a:stretch>
        </p:blipFill>
        <p:spPr>
          <a:xfrm>
            <a:off x="691153" y="3418519"/>
            <a:ext cx="5682020" cy="3887629"/>
          </a:xfrm>
          <a:prstGeom prst="rect">
            <a:avLst/>
          </a:prstGeom>
        </p:spPr>
      </p:pic>
      <p:sp>
        <p:nvSpPr>
          <p:cNvPr id="9" name="Text 5"/>
          <p:cNvSpPr/>
          <p:nvPr/>
        </p:nvSpPr>
        <p:spPr>
          <a:xfrm>
            <a:off x="6928134" y="4279991"/>
            <a:ext cx="1329095" cy="166092"/>
          </a:xfrm>
          <a:prstGeom prst="rect">
            <a:avLst/>
          </a:prstGeom>
          <a:noFill/>
          <a:ln/>
        </p:spPr>
        <p:txBody>
          <a:bodyPr wrap="none" lIns="0" tIns="0" rIns="0" bIns="0" rtlCol="0" anchor="t"/>
          <a:lstStyle/>
          <a:p>
            <a:pPr marL="0" indent="0" algn="l">
              <a:lnSpc>
                <a:spcPts val="1300"/>
              </a:lnSpc>
              <a:buNone/>
            </a:pPr>
            <a:r>
              <a:rPr lang="en-US" sz="1000" b="1" dirty="0">
                <a:solidFill>
                  <a:srgbClr val="F0FCFF"/>
                </a:solidFill>
                <a:latin typeface="Spline Sans Bold" pitchFamily="34" charset="0"/>
                <a:ea typeface="Spline Sans Bold" pitchFamily="34" charset="-122"/>
                <a:cs typeface="Spline Sans Bold" pitchFamily="34" charset="-120"/>
              </a:rPr>
              <a:t>Data Preprocessing</a:t>
            </a:r>
            <a:endParaRPr lang="en-US" sz="1000" dirty="0"/>
          </a:p>
        </p:txBody>
      </p:sp>
      <p:sp>
        <p:nvSpPr>
          <p:cNvPr id="10" name="Text 6"/>
          <p:cNvSpPr/>
          <p:nvPr/>
        </p:nvSpPr>
        <p:spPr>
          <a:xfrm>
            <a:off x="6928134" y="4516860"/>
            <a:ext cx="7249710" cy="542819"/>
          </a:xfrm>
          <a:prstGeom prst="rect">
            <a:avLst/>
          </a:prstGeom>
          <a:noFill/>
          <a:ln/>
        </p:spPr>
        <p:txBody>
          <a:bodyPr wrap="square" lIns="0" tIns="0" rIns="0" bIns="0" rtlCol="0" anchor="t"/>
          <a:lstStyle/>
          <a:p>
            <a:pPr marL="0" indent="0" algn="l">
              <a:buNone/>
            </a:pPr>
            <a:r>
              <a:rPr lang="en-US" sz="1050" dirty="0">
                <a:solidFill>
                  <a:srgbClr val="E0E4E6"/>
                </a:solidFill>
                <a:latin typeface="Barlow" pitchFamily="34" charset="0"/>
                <a:ea typeface="Barlow" pitchFamily="34" charset="-122"/>
                <a:cs typeface="Barlow" pitchFamily="34" charset="-120"/>
              </a:rPr>
              <a:t>Effective data preprocessing is paramount to ensure that the input to the deep learning model is optimized for performance and consistency. Our preprocessing pipeline involved several critical steps:</a:t>
            </a:r>
            <a:endParaRPr lang="en-US" sz="1050" dirty="0"/>
          </a:p>
        </p:txBody>
      </p:sp>
      <p:sp>
        <p:nvSpPr>
          <p:cNvPr id="11" name="Text 7"/>
          <p:cNvSpPr/>
          <p:nvPr/>
        </p:nvSpPr>
        <p:spPr>
          <a:xfrm>
            <a:off x="6928133" y="5086842"/>
            <a:ext cx="7011113" cy="1582182"/>
          </a:xfrm>
          <a:prstGeom prst="rect">
            <a:avLst/>
          </a:prstGeom>
          <a:noFill/>
          <a:ln/>
        </p:spPr>
        <p:txBody>
          <a:bodyPr wrap="square" lIns="0" tIns="0" rIns="0" bIns="0" rtlCol="0" anchor="t"/>
          <a:lstStyle/>
          <a:p>
            <a:pPr marL="342900" indent="-342900" algn="l">
              <a:buSzPct val="100000"/>
              <a:buChar char="•"/>
            </a:pPr>
            <a:r>
              <a:rPr lang="en-US" sz="1200" b="1" dirty="0">
                <a:solidFill>
                  <a:srgbClr val="E0E4E6"/>
                </a:solidFill>
                <a:latin typeface="Barlow" pitchFamily="34" charset="0"/>
                <a:ea typeface="Barlow" pitchFamily="34" charset="-122"/>
                <a:cs typeface="Barlow" pitchFamily="34" charset="-120"/>
              </a:rPr>
              <a:t>Image Resizing:</a:t>
            </a:r>
            <a:r>
              <a:rPr lang="en-US" sz="1200" dirty="0">
                <a:solidFill>
                  <a:srgbClr val="E0E4E6"/>
                </a:solidFill>
                <a:latin typeface="Barlow" pitchFamily="34" charset="0"/>
                <a:ea typeface="Barlow" pitchFamily="34" charset="-122"/>
                <a:cs typeface="Barlow" pitchFamily="34" charset="-120"/>
              </a:rPr>
              <a:t> All X-ray images were uniformly resized to </a:t>
            </a:r>
            <a:r>
              <a:rPr lang="en-US" sz="1200" b="1" dirty="0">
                <a:solidFill>
                  <a:srgbClr val="E0E4E6"/>
                </a:solidFill>
                <a:latin typeface="Barlow" pitchFamily="34" charset="0"/>
                <a:ea typeface="Barlow" pitchFamily="34" charset="-122"/>
                <a:cs typeface="Barlow" pitchFamily="34" charset="-120"/>
              </a:rPr>
              <a:t>224 × 224 pixels</a:t>
            </a:r>
            <a:r>
              <a:rPr lang="en-US" sz="1200" dirty="0">
                <a:solidFill>
                  <a:srgbClr val="E0E4E6"/>
                </a:solidFill>
                <a:latin typeface="Barlow" pitchFamily="34" charset="0"/>
                <a:ea typeface="Barlow" pitchFamily="34" charset="-122"/>
                <a:cs typeface="Barlow" pitchFamily="34" charset="-120"/>
              </a:rPr>
              <a:t>. This standardized resolution is a common requirement for many convolutional neural networks, ensuring consistent input dimensions and computational efficiency.</a:t>
            </a:r>
            <a:endParaRPr lang="en-US" sz="1200" dirty="0"/>
          </a:p>
          <a:p>
            <a:pPr marL="342900" indent="-342900" algn="l">
              <a:buSzPct val="100000"/>
              <a:buChar char="•"/>
            </a:pPr>
            <a:r>
              <a:rPr lang="en-US" sz="1200" b="1" dirty="0">
                <a:solidFill>
                  <a:srgbClr val="E0E4E6"/>
                </a:solidFill>
                <a:latin typeface="Barlow" pitchFamily="34" charset="0"/>
                <a:ea typeface="Barlow" pitchFamily="34" charset="-122"/>
                <a:cs typeface="Barlow" pitchFamily="34" charset="-120"/>
              </a:rPr>
              <a:t>Intensity Normalization:</a:t>
            </a:r>
            <a:r>
              <a:rPr lang="en-US" sz="1200" dirty="0">
                <a:solidFill>
                  <a:srgbClr val="E0E4E6"/>
                </a:solidFill>
                <a:latin typeface="Barlow" pitchFamily="34" charset="0"/>
                <a:ea typeface="Barlow" pitchFamily="34" charset="-122"/>
                <a:cs typeface="Barlow" pitchFamily="34" charset="-120"/>
              </a:rPr>
              <a:t> To mitigate variations in image brightness and contrast across different scans, intensity normalization was applied. Images were normalized using a mean of 0.5 and a standard deviation of 0.5. This process centers the pixel values and scales them to a uniform range, which can significantly improve model convergence and performance.</a:t>
            </a:r>
            <a:endParaRPr lang="en-US" sz="1200" dirty="0"/>
          </a:p>
          <a:p>
            <a:pPr marL="342900" indent="-342900" algn="l">
              <a:buSzPct val="100000"/>
              <a:buChar char="•"/>
            </a:pPr>
            <a:r>
              <a:rPr lang="en-US" sz="1200" b="1" dirty="0">
                <a:solidFill>
                  <a:srgbClr val="E0E4E6"/>
                </a:solidFill>
                <a:latin typeface="Barlow" pitchFamily="34" charset="0"/>
                <a:ea typeface="Barlow" pitchFamily="34" charset="-122"/>
                <a:cs typeface="Barlow" pitchFamily="34" charset="-120"/>
              </a:rPr>
              <a:t>Grayscale to RGB Replication:</a:t>
            </a:r>
            <a:r>
              <a:rPr lang="en-US" sz="1200" dirty="0">
                <a:solidFill>
                  <a:srgbClr val="E0E4E6"/>
                </a:solidFill>
                <a:latin typeface="Barlow" pitchFamily="34" charset="0"/>
                <a:ea typeface="Barlow" pitchFamily="34" charset="-122"/>
                <a:cs typeface="Barlow" pitchFamily="34" charset="-120"/>
              </a:rPr>
              <a:t> Many chest X-rays are originally grayscale (single channel). However, most advanced deep learning architectures, including ConvNeXt, are pre-trained on RGB (three-channel) datasets like ImageNet. To match these input requirements, grayscale images were </a:t>
            </a:r>
            <a:r>
              <a:rPr lang="en-US" sz="1200" b="1" dirty="0">
                <a:solidFill>
                  <a:srgbClr val="E0E4E6"/>
                </a:solidFill>
                <a:latin typeface="Barlow" pitchFamily="34" charset="0"/>
                <a:ea typeface="Barlow" pitchFamily="34" charset="-122"/>
                <a:cs typeface="Barlow" pitchFamily="34" charset="-120"/>
              </a:rPr>
              <a:t>replicated to 3 channels</a:t>
            </a:r>
            <a:r>
              <a:rPr lang="en-US" sz="1200" dirty="0">
                <a:solidFill>
                  <a:srgbClr val="E0E4E6"/>
                </a:solidFill>
                <a:latin typeface="Barlow" pitchFamily="34" charset="0"/>
                <a:ea typeface="Barlow" pitchFamily="34" charset="-122"/>
                <a:cs typeface="Barlow" pitchFamily="34" charset="-120"/>
              </a:rPr>
              <a:t>. This ensures compatibility without introducing new information, allowing the model to leverage its pre-trained weights effectively.</a:t>
            </a:r>
            <a:endParaRPr lang="en-US" sz="1200" dirty="0"/>
          </a:p>
        </p:txBody>
      </p:sp>
      <p:sp>
        <p:nvSpPr>
          <p:cNvPr id="12" name="Text 8"/>
          <p:cNvSpPr/>
          <p:nvPr/>
        </p:nvSpPr>
        <p:spPr>
          <a:xfrm>
            <a:off x="6928133" y="7355254"/>
            <a:ext cx="6909788" cy="542818"/>
          </a:xfrm>
          <a:prstGeom prst="rect">
            <a:avLst/>
          </a:prstGeom>
          <a:noFill/>
          <a:ln/>
        </p:spPr>
        <p:txBody>
          <a:bodyPr wrap="square" lIns="0" tIns="0" rIns="0" bIns="0" rtlCol="0" anchor="t"/>
          <a:lstStyle/>
          <a:p>
            <a:pPr marL="0" indent="0" algn="l">
              <a:buNone/>
            </a:pPr>
            <a:r>
              <a:rPr lang="en-US" sz="1100" dirty="0">
                <a:solidFill>
                  <a:srgbClr val="E0E4E6"/>
                </a:solidFill>
                <a:latin typeface="Barlow" pitchFamily="34" charset="0"/>
                <a:ea typeface="Barlow" pitchFamily="34" charset="-122"/>
                <a:cs typeface="Barlow" pitchFamily="34" charset="-120"/>
              </a:rPr>
              <a:t>These preprocessing steps are crucial for preparing a clean, consistent, and compatible dataset for deep learning analysis, thereby enhancing the accuracy and reliability of our pneumonia diagnosis framework.</a:t>
            </a:r>
            <a:endParaRPr lang="en-US" sz="11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81063" y="1056203"/>
            <a:ext cx="3916323" cy="489466"/>
          </a:xfrm>
          <a:prstGeom prst="rect">
            <a:avLst/>
          </a:prstGeom>
          <a:noFill/>
          <a:ln/>
        </p:spPr>
        <p:txBody>
          <a:bodyPr wrap="none" lIns="0" tIns="0" rIns="0" bIns="0" rtlCol="0" anchor="t"/>
          <a:lstStyle/>
          <a:p>
            <a:pPr marL="0" indent="0" algn="l">
              <a:lnSpc>
                <a:spcPts val="3850"/>
              </a:lnSpc>
              <a:buNone/>
            </a:pPr>
            <a:r>
              <a:rPr lang="en-US" sz="3050" b="1" dirty="0">
                <a:solidFill>
                  <a:srgbClr val="F0FCFF"/>
                </a:solidFill>
                <a:latin typeface="Spline Sans Bold" pitchFamily="34" charset="0"/>
                <a:ea typeface="Spline Sans Bold" pitchFamily="34" charset="-122"/>
                <a:cs typeface="Spline Sans Bold" pitchFamily="34" charset="-120"/>
              </a:rPr>
              <a:t>Model Architecture</a:t>
            </a:r>
            <a:endParaRPr lang="en-US" sz="3050" dirty="0"/>
          </a:p>
        </p:txBody>
      </p:sp>
      <p:sp>
        <p:nvSpPr>
          <p:cNvPr id="3" name="Text 1"/>
          <p:cNvSpPr/>
          <p:nvPr/>
        </p:nvSpPr>
        <p:spPr>
          <a:xfrm>
            <a:off x="881063" y="1827609"/>
            <a:ext cx="12868275" cy="253722"/>
          </a:xfrm>
          <a:prstGeom prst="rect">
            <a:avLst/>
          </a:prstGeom>
          <a:noFill/>
          <a:ln/>
        </p:spPr>
        <p:txBody>
          <a:bodyPr wrap="none" lIns="0" tIns="0" rIns="0" bIns="0" rtlCol="0" anchor="t"/>
          <a:lstStyle/>
          <a:p>
            <a:pPr marL="0" indent="0" algn="l">
              <a:lnSpc>
                <a:spcPts val="1950"/>
              </a:lnSpc>
              <a:buNone/>
            </a:pPr>
            <a:r>
              <a:rPr lang="en-US" sz="1350" dirty="0">
                <a:solidFill>
                  <a:srgbClr val="E0E4E6"/>
                </a:solidFill>
                <a:latin typeface="Barlow" pitchFamily="34" charset="0"/>
                <a:ea typeface="Barlow" pitchFamily="34" charset="-122"/>
                <a:cs typeface="Barlow" pitchFamily="34" charset="-120"/>
              </a:rPr>
              <a:t>Our framework integrates two powerful AI components: ConvNeXt for robust image classification and Grad-CAM for vital explainability.</a:t>
            </a:r>
            <a:endParaRPr lang="en-US" sz="1350" dirty="0"/>
          </a:p>
        </p:txBody>
      </p:sp>
      <p:sp>
        <p:nvSpPr>
          <p:cNvPr id="4" name="Shape 2"/>
          <p:cNvSpPr/>
          <p:nvPr/>
        </p:nvSpPr>
        <p:spPr>
          <a:xfrm>
            <a:off x="881063" y="2239923"/>
            <a:ext cx="12868275" cy="4933355"/>
          </a:xfrm>
          <a:prstGeom prst="roundRect">
            <a:avLst>
              <a:gd name="adj" fmla="val 5359"/>
            </a:avLst>
          </a:prstGeom>
          <a:solidFill>
            <a:srgbClr val="0A081B"/>
          </a:solidFill>
          <a:ln w="15240">
            <a:solidFill>
              <a:srgbClr val="16FFBB"/>
            </a:solidFill>
            <a:prstDash val="solid"/>
          </a:ln>
        </p:spPr>
        <p:txBody>
          <a:bodyPr/>
          <a:lstStyle/>
          <a:p>
            <a:endParaRPr lang="en-US"/>
          </a:p>
        </p:txBody>
      </p:sp>
      <p:sp>
        <p:nvSpPr>
          <p:cNvPr id="5" name="Shape 3"/>
          <p:cNvSpPr/>
          <p:nvPr/>
        </p:nvSpPr>
        <p:spPr>
          <a:xfrm>
            <a:off x="896302" y="2255163"/>
            <a:ext cx="6418898" cy="4902875"/>
          </a:xfrm>
          <a:prstGeom prst="roundRect">
            <a:avLst>
              <a:gd name="adj" fmla="val 5392"/>
            </a:avLst>
          </a:prstGeom>
          <a:solidFill>
            <a:srgbClr val="0A081B"/>
          </a:solidFill>
          <a:ln/>
        </p:spPr>
        <p:txBody>
          <a:bodyPr/>
          <a:lstStyle/>
          <a:p>
            <a:endParaRPr lang="en-US"/>
          </a:p>
        </p:txBody>
      </p:sp>
      <p:sp>
        <p:nvSpPr>
          <p:cNvPr id="6" name="Text 4"/>
          <p:cNvSpPr/>
          <p:nvPr/>
        </p:nvSpPr>
        <p:spPr>
          <a:xfrm>
            <a:off x="1037272" y="2396133"/>
            <a:ext cx="2349698" cy="293727"/>
          </a:xfrm>
          <a:prstGeom prst="rect">
            <a:avLst/>
          </a:prstGeom>
          <a:noFill/>
          <a:ln/>
        </p:spPr>
        <p:txBody>
          <a:bodyPr wrap="none" lIns="0" tIns="0" rIns="0" bIns="0" rtlCol="0" anchor="t"/>
          <a:lstStyle/>
          <a:p>
            <a:pPr marL="0" indent="0" algn="l">
              <a:lnSpc>
                <a:spcPts val="2300"/>
              </a:lnSpc>
              <a:buNone/>
            </a:pPr>
            <a:r>
              <a:rPr lang="en-US" sz="1850" b="1" dirty="0">
                <a:solidFill>
                  <a:srgbClr val="E0E4E6"/>
                </a:solidFill>
                <a:latin typeface="Spline Sans Bold" pitchFamily="34" charset="0"/>
                <a:ea typeface="Spline Sans Bold" pitchFamily="34" charset="-122"/>
                <a:cs typeface="Spline Sans Bold" pitchFamily="34" charset="-120"/>
              </a:rPr>
              <a:t>ConvNeXt</a:t>
            </a:r>
            <a:endParaRPr lang="en-US" sz="1850" dirty="0"/>
          </a:p>
        </p:txBody>
      </p:sp>
      <p:sp>
        <p:nvSpPr>
          <p:cNvPr id="7" name="Text 5"/>
          <p:cNvSpPr/>
          <p:nvPr/>
        </p:nvSpPr>
        <p:spPr>
          <a:xfrm>
            <a:off x="1037272" y="2774394"/>
            <a:ext cx="5925503" cy="1014889"/>
          </a:xfrm>
          <a:prstGeom prst="rect">
            <a:avLst/>
          </a:prstGeom>
          <a:noFill/>
          <a:ln/>
        </p:spPr>
        <p:txBody>
          <a:bodyPr wrap="square" lIns="0" tIns="0" rIns="0" bIns="0" rtlCol="0" anchor="t"/>
          <a:lstStyle/>
          <a:p>
            <a:pPr marL="0" indent="0" algn="l">
              <a:lnSpc>
                <a:spcPts val="1950"/>
              </a:lnSpc>
              <a:buNone/>
            </a:pPr>
            <a:r>
              <a:rPr lang="en-US" sz="1350" dirty="0">
                <a:solidFill>
                  <a:srgbClr val="E0E4E6"/>
                </a:solidFill>
                <a:latin typeface="Barlow" pitchFamily="34" charset="0"/>
                <a:ea typeface="Barlow" pitchFamily="34" charset="-122"/>
                <a:cs typeface="Barlow" pitchFamily="34" charset="-120"/>
              </a:rPr>
              <a:t>ConvNeXt represents a modern convolutional neural network architecture, redesigning traditional CNNs to compete with the performance of Vision Transformers. Its key characteristics make it ideal for complex medical image analysis:</a:t>
            </a:r>
            <a:endParaRPr lang="en-US" sz="1350" dirty="0"/>
          </a:p>
        </p:txBody>
      </p:sp>
      <p:sp>
        <p:nvSpPr>
          <p:cNvPr id="8" name="Text 6"/>
          <p:cNvSpPr/>
          <p:nvPr/>
        </p:nvSpPr>
        <p:spPr>
          <a:xfrm>
            <a:off x="1037272" y="3873818"/>
            <a:ext cx="5925503" cy="2791583"/>
          </a:xfrm>
          <a:prstGeom prst="rect">
            <a:avLst/>
          </a:prstGeom>
          <a:noFill/>
          <a:ln/>
        </p:spPr>
        <p:txBody>
          <a:bodyPr wrap="square" lIns="0" tIns="0" rIns="0" bIns="0" rtlCol="0" anchor="t"/>
          <a:lstStyle/>
          <a:p>
            <a:pPr marL="342900" indent="-342900" algn="l">
              <a:lnSpc>
                <a:spcPts val="1950"/>
              </a:lnSpc>
              <a:buSzPct val="100000"/>
              <a:buChar char="•"/>
            </a:pPr>
            <a:r>
              <a:rPr lang="en-US" sz="1350" b="1" dirty="0">
                <a:solidFill>
                  <a:srgbClr val="E0E4E6"/>
                </a:solidFill>
                <a:latin typeface="Barlow" pitchFamily="34" charset="0"/>
                <a:ea typeface="Barlow" pitchFamily="34" charset="-122"/>
                <a:cs typeface="Barlow" pitchFamily="34" charset="-120"/>
              </a:rPr>
              <a:t>Pretrained on ImageNet:</a:t>
            </a:r>
            <a:r>
              <a:rPr lang="en-US" sz="1350" dirty="0">
                <a:solidFill>
                  <a:srgbClr val="E0E4E6"/>
                </a:solidFill>
                <a:latin typeface="Barlow" pitchFamily="34" charset="0"/>
                <a:ea typeface="Barlow" pitchFamily="34" charset="-122"/>
                <a:cs typeface="Barlow" pitchFamily="34" charset="-120"/>
              </a:rPr>
              <a:t> The model benefits from being pretrained on the vast ImageNet dataset. This provides strong feature initialization, allowing it to capture rich, generalizable visual patterns that are then fine-tuned for the specific nuances of chest X-ray images.</a:t>
            </a:r>
            <a:endParaRPr lang="en-US" sz="1350" dirty="0"/>
          </a:p>
          <a:p>
            <a:pPr marL="342900" indent="-342900" algn="l">
              <a:lnSpc>
                <a:spcPts val="1950"/>
              </a:lnSpc>
              <a:buSzPct val="100000"/>
              <a:buChar char="•"/>
            </a:pPr>
            <a:r>
              <a:rPr lang="en-US" sz="1350" b="1" dirty="0">
                <a:solidFill>
                  <a:srgbClr val="E0E4E6"/>
                </a:solidFill>
                <a:latin typeface="Barlow" pitchFamily="34" charset="0"/>
                <a:ea typeface="Barlow" pitchFamily="34" charset="-122"/>
                <a:cs typeface="Barlow" pitchFamily="34" charset="-120"/>
              </a:rPr>
              <a:t>Hierarchical Convolutional Blocks:</a:t>
            </a:r>
            <a:r>
              <a:rPr lang="en-US" sz="1350" dirty="0">
                <a:solidFill>
                  <a:srgbClr val="E0E4E6"/>
                </a:solidFill>
                <a:latin typeface="Barlow" pitchFamily="34" charset="0"/>
                <a:ea typeface="Barlow" pitchFamily="34" charset="-122"/>
                <a:cs typeface="Barlow" pitchFamily="34" charset="-120"/>
              </a:rPr>
              <a:t> ConvNeXt employs hierarchical convolutional blocks that are adept at learning spatial features across different scales. This is crucial for medical images where pneumonia manifestations can range from localized opacities to diffuse patterns.</a:t>
            </a:r>
            <a:endParaRPr lang="en-US" sz="1350" dirty="0"/>
          </a:p>
          <a:p>
            <a:pPr marL="342900" indent="-342900" algn="l">
              <a:lnSpc>
                <a:spcPts val="1950"/>
              </a:lnSpc>
              <a:buSzPct val="100000"/>
              <a:buChar char="•"/>
            </a:pPr>
            <a:r>
              <a:rPr lang="en-US" sz="1350" b="1" dirty="0">
                <a:solidFill>
                  <a:srgbClr val="E0E4E6"/>
                </a:solidFill>
                <a:latin typeface="Barlow" pitchFamily="34" charset="0"/>
                <a:ea typeface="Barlow" pitchFamily="34" charset="-122"/>
                <a:cs typeface="Barlow" pitchFamily="34" charset="-120"/>
              </a:rPr>
              <a:t>Efficient Representation:</a:t>
            </a:r>
            <a:r>
              <a:rPr lang="en-US" sz="1350" dirty="0">
                <a:solidFill>
                  <a:srgbClr val="E0E4E6"/>
                </a:solidFill>
                <a:latin typeface="Barlow" pitchFamily="34" charset="0"/>
                <a:ea typeface="Barlow" pitchFamily="34" charset="-122"/>
                <a:cs typeface="Barlow" pitchFamily="34" charset="-120"/>
              </a:rPr>
              <a:t> Its architecture is designed for efficient representation of complex visual attributes such as texture and opacity patterns, which are critical diagnostic indicators in medical imaging.</a:t>
            </a:r>
            <a:endParaRPr lang="en-US" sz="1350" dirty="0"/>
          </a:p>
        </p:txBody>
      </p:sp>
      <p:sp>
        <p:nvSpPr>
          <p:cNvPr id="9" name="Shape 7"/>
          <p:cNvSpPr/>
          <p:nvPr/>
        </p:nvSpPr>
        <p:spPr>
          <a:xfrm>
            <a:off x="7315200" y="2255163"/>
            <a:ext cx="6418898" cy="4902875"/>
          </a:xfrm>
          <a:prstGeom prst="rect">
            <a:avLst/>
          </a:prstGeom>
          <a:solidFill>
            <a:srgbClr val="0A081B"/>
          </a:solidFill>
          <a:ln/>
        </p:spPr>
        <p:txBody>
          <a:bodyPr/>
          <a:lstStyle/>
          <a:p>
            <a:endParaRPr lang="en-US"/>
          </a:p>
        </p:txBody>
      </p:sp>
      <p:sp>
        <p:nvSpPr>
          <p:cNvPr id="10" name="Shape 8"/>
          <p:cNvSpPr/>
          <p:nvPr/>
        </p:nvSpPr>
        <p:spPr>
          <a:xfrm>
            <a:off x="7315200" y="2255163"/>
            <a:ext cx="22860" cy="4902875"/>
          </a:xfrm>
          <a:prstGeom prst="roundRect">
            <a:avLst>
              <a:gd name="adj" fmla="val 1156404"/>
            </a:avLst>
          </a:prstGeom>
          <a:solidFill>
            <a:srgbClr val="0FC3C0"/>
          </a:solidFill>
          <a:ln/>
        </p:spPr>
        <p:txBody>
          <a:bodyPr/>
          <a:lstStyle/>
          <a:p>
            <a:endParaRPr lang="en-US"/>
          </a:p>
        </p:txBody>
      </p:sp>
      <p:sp>
        <p:nvSpPr>
          <p:cNvPr id="11" name="Text 9"/>
          <p:cNvSpPr/>
          <p:nvPr/>
        </p:nvSpPr>
        <p:spPr>
          <a:xfrm>
            <a:off x="7667625" y="2396133"/>
            <a:ext cx="3161586" cy="293727"/>
          </a:xfrm>
          <a:prstGeom prst="rect">
            <a:avLst/>
          </a:prstGeom>
          <a:noFill/>
          <a:ln/>
        </p:spPr>
        <p:txBody>
          <a:bodyPr wrap="none" lIns="0" tIns="0" rIns="0" bIns="0" rtlCol="0" anchor="t"/>
          <a:lstStyle/>
          <a:p>
            <a:pPr marL="0" indent="0" algn="l">
              <a:lnSpc>
                <a:spcPts val="2300"/>
              </a:lnSpc>
              <a:buNone/>
            </a:pPr>
            <a:r>
              <a:rPr lang="en-US" sz="1850" b="1" dirty="0">
                <a:solidFill>
                  <a:srgbClr val="E0E4E6"/>
                </a:solidFill>
                <a:latin typeface="Spline Sans Bold" pitchFamily="34" charset="0"/>
                <a:ea typeface="Spline Sans Bold" pitchFamily="34" charset="-122"/>
                <a:cs typeface="Spline Sans Bold" pitchFamily="34" charset="-120"/>
              </a:rPr>
              <a:t>Grad-CAM (Explainability AI)</a:t>
            </a:r>
            <a:endParaRPr lang="en-US" sz="1850" dirty="0"/>
          </a:p>
        </p:txBody>
      </p:sp>
      <p:sp>
        <p:nvSpPr>
          <p:cNvPr id="12" name="Text 10"/>
          <p:cNvSpPr/>
          <p:nvPr/>
        </p:nvSpPr>
        <p:spPr>
          <a:xfrm>
            <a:off x="7667625" y="2774394"/>
            <a:ext cx="5925503" cy="761167"/>
          </a:xfrm>
          <a:prstGeom prst="rect">
            <a:avLst/>
          </a:prstGeom>
          <a:noFill/>
          <a:ln/>
        </p:spPr>
        <p:txBody>
          <a:bodyPr wrap="square" lIns="0" tIns="0" rIns="0" bIns="0" rtlCol="0" anchor="t"/>
          <a:lstStyle/>
          <a:p>
            <a:pPr marL="0" indent="0" algn="l">
              <a:lnSpc>
                <a:spcPts val="1950"/>
              </a:lnSpc>
              <a:buNone/>
            </a:pPr>
            <a:r>
              <a:rPr lang="en-US" sz="1350" b="1" dirty="0">
                <a:solidFill>
                  <a:srgbClr val="E0E4E6"/>
                </a:solidFill>
                <a:latin typeface="Barlow" pitchFamily="34" charset="0"/>
                <a:ea typeface="Barlow" pitchFamily="34" charset="-122"/>
                <a:cs typeface="Barlow" pitchFamily="34" charset="-120"/>
              </a:rPr>
              <a:t>Gradient-weighted Class Activation Mapping (Grad-CAM)</a:t>
            </a:r>
            <a:r>
              <a:rPr lang="en-US" sz="1350" dirty="0">
                <a:solidFill>
                  <a:srgbClr val="E0E4E6"/>
                </a:solidFill>
                <a:latin typeface="Barlow" pitchFamily="34" charset="0"/>
                <a:ea typeface="Barlow" pitchFamily="34" charset="-122"/>
                <a:cs typeface="Barlow" pitchFamily="34" charset="-120"/>
              </a:rPr>
              <a:t> is a pivotal technique in our framework, providing crucial transparency to the deep learning model's decisions. It addresses the "black box" nature of CNNs:</a:t>
            </a:r>
            <a:endParaRPr lang="en-US" sz="1350" dirty="0"/>
          </a:p>
        </p:txBody>
      </p:sp>
      <p:sp>
        <p:nvSpPr>
          <p:cNvPr id="13" name="Text 11"/>
          <p:cNvSpPr/>
          <p:nvPr/>
        </p:nvSpPr>
        <p:spPr>
          <a:xfrm>
            <a:off x="7667625" y="3620095"/>
            <a:ext cx="5925503" cy="3299144"/>
          </a:xfrm>
          <a:prstGeom prst="rect">
            <a:avLst/>
          </a:prstGeom>
          <a:noFill/>
          <a:ln/>
        </p:spPr>
        <p:txBody>
          <a:bodyPr wrap="square" lIns="0" tIns="0" rIns="0" bIns="0" rtlCol="0" anchor="t"/>
          <a:lstStyle/>
          <a:p>
            <a:pPr marL="342900" indent="-342900" algn="l">
              <a:lnSpc>
                <a:spcPts val="1950"/>
              </a:lnSpc>
              <a:buSzPct val="100000"/>
              <a:buChar char="•"/>
            </a:pPr>
            <a:r>
              <a:rPr lang="en-US" sz="1350" b="1" dirty="0">
                <a:solidFill>
                  <a:srgbClr val="E0E4E6"/>
                </a:solidFill>
                <a:latin typeface="Barlow" pitchFamily="34" charset="0"/>
                <a:ea typeface="Barlow" pitchFamily="34" charset="-122"/>
                <a:cs typeface="Barlow" pitchFamily="34" charset="-120"/>
              </a:rPr>
              <a:t>Heatmap Generation:</a:t>
            </a:r>
            <a:r>
              <a:rPr lang="en-US" sz="1350" dirty="0">
                <a:solidFill>
                  <a:srgbClr val="E0E4E6"/>
                </a:solidFill>
                <a:latin typeface="Barlow" pitchFamily="34" charset="0"/>
                <a:ea typeface="Barlow" pitchFamily="34" charset="-122"/>
                <a:cs typeface="Barlow" pitchFamily="34" charset="-120"/>
              </a:rPr>
              <a:t> Grad-CAM generates heatmaps that visually indicate which specific regions of an input image a Convolutional Neural Network (CNN)-based model focused on to arrive at its prediction. Areas highlighted in red indicate high importance.</a:t>
            </a:r>
            <a:endParaRPr lang="en-US" sz="1350" dirty="0"/>
          </a:p>
          <a:p>
            <a:pPr marL="342900" indent="-342900" algn="l">
              <a:lnSpc>
                <a:spcPts val="1950"/>
              </a:lnSpc>
              <a:buSzPct val="100000"/>
              <a:buChar char="•"/>
            </a:pPr>
            <a:r>
              <a:rPr lang="en-US" sz="1350" b="1" dirty="0">
                <a:solidFill>
                  <a:srgbClr val="E0E4E6"/>
                </a:solidFill>
                <a:latin typeface="Barlow" pitchFamily="34" charset="0"/>
                <a:ea typeface="Barlow" pitchFamily="34" charset="-122"/>
                <a:cs typeface="Barlow" pitchFamily="34" charset="-120"/>
              </a:rPr>
              <a:t>Interpretability:</a:t>
            </a:r>
            <a:r>
              <a:rPr lang="en-US" sz="1350" dirty="0">
                <a:solidFill>
                  <a:srgbClr val="E0E4E6"/>
                </a:solidFill>
                <a:latin typeface="Barlow" pitchFamily="34" charset="0"/>
                <a:ea typeface="Barlow" pitchFamily="34" charset="-122"/>
                <a:cs typeface="Barlow" pitchFamily="34" charset="-120"/>
              </a:rPr>
              <a:t> This visualization is invaluable for interpreting model decisions. In medical imaging, it allows clinicians to see if the AI is attending to the diagnostically relevant areas of the X-ray, such as consolidations or infiltrates indicative of pneumonia.</a:t>
            </a:r>
            <a:endParaRPr lang="en-US" sz="1350" dirty="0"/>
          </a:p>
          <a:p>
            <a:pPr marL="342900" indent="-342900" algn="l">
              <a:lnSpc>
                <a:spcPts val="1950"/>
              </a:lnSpc>
              <a:buSzPct val="100000"/>
              <a:buChar char="•"/>
            </a:pPr>
            <a:r>
              <a:rPr lang="en-US" sz="1350" b="1" dirty="0">
                <a:solidFill>
                  <a:srgbClr val="E0E4E6"/>
                </a:solidFill>
                <a:latin typeface="Barlow" pitchFamily="34" charset="0"/>
                <a:ea typeface="Barlow" pitchFamily="34" charset="-122"/>
                <a:cs typeface="Barlow" pitchFamily="34" charset="-120"/>
              </a:rPr>
              <a:t>Trust and Debugging:</a:t>
            </a:r>
            <a:r>
              <a:rPr lang="en-US" sz="1350" dirty="0">
                <a:solidFill>
                  <a:srgbClr val="E0E4E6"/>
                </a:solidFill>
                <a:latin typeface="Barlow" pitchFamily="34" charset="0"/>
                <a:ea typeface="Barlow" pitchFamily="34" charset="-122"/>
                <a:cs typeface="Barlow" pitchFamily="34" charset="-120"/>
              </a:rPr>
              <a:t> By making the model's reasoning transparent, Grad-CAM helps build trust in AI systems. It also serves as a powerful debugging tool, identifying instances where the model might be focusing on spurious features rather than true pathological signs. This is particularly critical in high-stakes applications like medical diagnosis and autonomous driving.</a:t>
            </a:r>
            <a:endParaRPr lang="en-US" sz="1350" dirty="0"/>
          </a:p>
        </p:txBody>
      </p:sp>
      <p:sp>
        <p:nvSpPr>
          <p:cNvPr id="14" name="Shape 12"/>
          <p:cNvSpPr/>
          <p:nvPr/>
        </p:nvSpPr>
        <p:spPr>
          <a:xfrm>
            <a:off x="7094934" y="4486275"/>
            <a:ext cx="440531" cy="440531"/>
          </a:xfrm>
          <a:prstGeom prst="roundRect">
            <a:avLst>
              <a:gd name="adj" fmla="val 60008"/>
            </a:avLst>
          </a:prstGeom>
          <a:solidFill>
            <a:srgbClr val="0A081B">
              <a:alpha val="75000"/>
            </a:srgbClr>
          </a:solidFill>
          <a:ln w="22860">
            <a:solidFill>
              <a:srgbClr val="0FC3C0"/>
            </a:solidFill>
            <a:prstDash val="solid"/>
          </a:ln>
        </p:spPr>
        <p:txBody>
          <a:bodyPr/>
          <a:lstStyle/>
          <a:p>
            <a:endParaRPr lang="en-US"/>
          </a:p>
        </p:txBody>
      </p:sp>
      <p:pic>
        <p:nvPicPr>
          <p:cNvPr id="1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05067" y="4596408"/>
            <a:ext cx="220266" cy="22026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81063" y="809863"/>
            <a:ext cx="10366058" cy="520065"/>
          </a:xfrm>
          <a:prstGeom prst="rect">
            <a:avLst/>
          </a:prstGeom>
          <a:noFill/>
          <a:ln/>
        </p:spPr>
        <p:txBody>
          <a:bodyPr wrap="none" lIns="0" tIns="0" rIns="0" bIns="0" rtlCol="0" anchor="t"/>
          <a:lstStyle/>
          <a:p>
            <a:pPr marL="0" indent="0" algn="l">
              <a:lnSpc>
                <a:spcPts val="4050"/>
              </a:lnSpc>
              <a:buNone/>
            </a:pPr>
            <a:r>
              <a:rPr lang="en-US" sz="3250" b="1" dirty="0">
                <a:solidFill>
                  <a:srgbClr val="F0FCFF"/>
                </a:solidFill>
                <a:latin typeface="Spline Sans Bold" pitchFamily="34" charset="0"/>
                <a:ea typeface="Spline Sans Bold" pitchFamily="34" charset="-122"/>
                <a:cs typeface="Spline Sans Bold" pitchFamily="34" charset="-120"/>
              </a:rPr>
              <a:t>Model Training: Optimizing for Accuracy and Stability</a:t>
            </a:r>
            <a:endParaRPr lang="en-US" sz="3250" dirty="0"/>
          </a:p>
        </p:txBody>
      </p:sp>
      <p:sp>
        <p:nvSpPr>
          <p:cNvPr id="3" name="Text 1"/>
          <p:cNvSpPr/>
          <p:nvPr/>
        </p:nvSpPr>
        <p:spPr>
          <a:xfrm>
            <a:off x="881063" y="1648182"/>
            <a:ext cx="12868275" cy="554355"/>
          </a:xfrm>
          <a:prstGeom prst="rect">
            <a:avLst/>
          </a:prstGeom>
          <a:noFill/>
          <a:ln/>
        </p:spPr>
        <p:txBody>
          <a:bodyPr wrap="square" lIns="0" tIns="0" rIns="0" bIns="0" rtlCol="0" anchor="t"/>
          <a:lstStyle/>
          <a:p>
            <a:pPr marL="0" indent="0" algn="l">
              <a:lnSpc>
                <a:spcPts val="2150"/>
              </a:lnSpc>
              <a:buNone/>
            </a:pPr>
            <a:r>
              <a:rPr lang="en-US" sz="1450" dirty="0">
                <a:solidFill>
                  <a:srgbClr val="E0E4E6"/>
                </a:solidFill>
                <a:latin typeface="Barlow" pitchFamily="34" charset="0"/>
                <a:ea typeface="Barlow" pitchFamily="34" charset="-122"/>
                <a:cs typeface="Barlow" pitchFamily="34" charset="-120"/>
              </a:rPr>
              <a:t>The successful deployment of our ConvNeXt model for pneumonia diagnosis relies heavily on a meticulously designed training regimen. This involves selecting appropriate loss functions, optimizers, and learning rate strategies to ensure high diagnostic accuracy and model stability.</a:t>
            </a:r>
            <a:endParaRPr lang="en-US" sz="1450" dirty="0"/>
          </a:p>
        </p:txBody>
      </p:sp>
      <p:sp>
        <p:nvSpPr>
          <p:cNvPr id="4" name="Shape 2"/>
          <p:cNvSpPr/>
          <p:nvPr/>
        </p:nvSpPr>
        <p:spPr>
          <a:xfrm>
            <a:off x="881063" y="2381488"/>
            <a:ext cx="421243" cy="421243"/>
          </a:xfrm>
          <a:prstGeom prst="roundRect">
            <a:avLst>
              <a:gd name="adj" fmla="val 66678"/>
            </a:avLst>
          </a:prstGeom>
          <a:solidFill>
            <a:srgbClr val="0A081B"/>
          </a:solidFill>
          <a:ln w="22860">
            <a:solidFill>
              <a:srgbClr val="16FFBB"/>
            </a:solidFill>
            <a:prstDash val="solid"/>
          </a:ln>
        </p:spPr>
        <p:txBody>
          <a:bodyPr/>
          <a:lstStyle/>
          <a:p>
            <a:endParaRPr lang="en-US"/>
          </a:p>
        </p:txBody>
      </p:sp>
      <p:sp>
        <p:nvSpPr>
          <p:cNvPr id="5" name="Text 3"/>
          <p:cNvSpPr/>
          <p:nvPr/>
        </p:nvSpPr>
        <p:spPr>
          <a:xfrm>
            <a:off x="1461373" y="2445782"/>
            <a:ext cx="3328630" cy="259913"/>
          </a:xfrm>
          <a:prstGeom prst="rect">
            <a:avLst/>
          </a:prstGeom>
          <a:noFill/>
          <a:ln/>
        </p:spPr>
        <p:txBody>
          <a:bodyPr wrap="none" lIns="0" tIns="0" rIns="0" bIns="0" rtlCol="0" anchor="t"/>
          <a:lstStyle/>
          <a:p>
            <a:pPr marL="0" indent="0" algn="l">
              <a:lnSpc>
                <a:spcPts val="2000"/>
              </a:lnSpc>
              <a:buNone/>
            </a:pPr>
            <a:r>
              <a:rPr lang="en-US" sz="1600" b="1" dirty="0">
                <a:solidFill>
                  <a:srgbClr val="E0E4E6"/>
                </a:solidFill>
                <a:latin typeface="Spline Sans Bold" pitchFamily="34" charset="0"/>
                <a:ea typeface="Spline Sans Bold" pitchFamily="34" charset="-122"/>
                <a:cs typeface="Spline Sans Bold" pitchFamily="34" charset="-120"/>
              </a:rPr>
              <a:t>Loss Function: Cross-Entropy Loss</a:t>
            </a:r>
            <a:endParaRPr lang="en-US" sz="1600" dirty="0"/>
          </a:p>
        </p:txBody>
      </p:sp>
      <p:sp>
        <p:nvSpPr>
          <p:cNvPr id="6" name="Text 4"/>
          <p:cNvSpPr/>
          <p:nvPr/>
        </p:nvSpPr>
        <p:spPr>
          <a:xfrm>
            <a:off x="1461373" y="2801183"/>
            <a:ext cx="5754291" cy="1940243"/>
          </a:xfrm>
          <a:prstGeom prst="rect">
            <a:avLst/>
          </a:prstGeom>
          <a:noFill/>
          <a:ln/>
        </p:spPr>
        <p:txBody>
          <a:bodyPr wrap="square" lIns="0" tIns="0" rIns="0" bIns="0" rtlCol="0" anchor="t"/>
          <a:lstStyle/>
          <a:p>
            <a:pPr marL="0" indent="0" algn="l">
              <a:lnSpc>
                <a:spcPts val="2150"/>
              </a:lnSpc>
              <a:buNone/>
            </a:pPr>
            <a:r>
              <a:rPr lang="en-US" sz="1450" dirty="0">
                <a:solidFill>
                  <a:srgbClr val="E0E4E6"/>
                </a:solidFill>
                <a:latin typeface="Barlow" pitchFamily="34" charset="0"/>
                <a:ea typeface="Barlow" pitchFamily="34" charset="-122"/>
                <a:cs typeface="Barlow" pitchFamily="34" charset="-120"/>
              </a:rPr>
              <a:t>We employed </a:t>
            </a:r>
            <a:r>
              <a:rPr lang="en-US" sz="1450" b="1" dirty="0">
                <a:solidFill>
                  <a:srgbClr val="E0E4E6"/>
                </a:solidFill>
                <a:latin typeface="Barlow" pitchFamily="34" charset="0"/>
                <a:ea typeface="Barlow" pitchFamily="34" charset="-122"/>
                <a:cs typeface="Barlow" pitchFamily="34" charset="-120"/>
              </a:rPr>
              <a:t>Cross-Entropy Loss</a:t>
            </a:r>
            <a:r>
              <a:rPr lang="en-US" sz="1450" dirty="0">
                <a:solidFill>
                  <a:srgbClr val="E0E4E6"/>
                </a:solidFill>
                <a:latin typeface="Barlow" pitchFamily="34" charset="0"/>
                <a:ea typeface="Barlow" pitchFamily="34" charset="-122"/>
                <a:cs typeface="Barlow" pitchFamily="34" charset="-120"/>
              </a:rPr>
              <a:t> as our primary loss function. This choice is standard and highly effective for binary classification tasks, such as distinguishing between 'normal' and 'pneumonia' cases. Cross-entropy loss quantifies the difference between the predicted probability distribution and the true distribution. Its goal is to minimize this difference, effectively guiding the model to make more accurate predictions by penalizing incorrect classifications more heavily.</a:t>
            </a:r>
            <a:endParaRPr lang="en-US" sz="1450" dirty="0"/>
          </a:p>
        </p:txBody>
      </p:sp>
      <p:sp>
        <p:nvSpPr>
          <p:cNvPr id="7" name="Shape 5"/>
          <p:cNvSpPr/>
          <p:nvPr/>
        </p:nvSpPr>
        <p:spPr>
          <a:xfrm>
            <a:off x="7414617" y="2381488"/>
            <a:ext cx="421243" cy="421243"/>
          </a:xfrm>
          <a:prstGeom prst="roundRect">
            <a:avLst>
              <a:gd name="adj" fmla="val 66678"/>
            </a:avLst>
          </a:prstGeom>
          <a:solidFill>
            <a:srgbClr val="0A081B"/>
          </a:solidFill>
          <a:ln w="22860">
            <a:solidFill>
              <a:srgbClr val="29DDDA"/>
            </a:solidFill>
            <a:prstDash val="solid"/>
          </a:ln>
        </p:spPr>
        <p:txBody>
          <a:bodyPr/>
          <a:lstStyle/>
          <a:p>
            <a:endParaRPr lang="en-US"/>
          </a:p>
        </p:txBody>
      </p:sp>
      <p:sp>
        <p:nvSpPr>
          <p:cNvPr id="8" name="Text 6"/>
          <p:cNvSpPr/>
          <p:nvPr/>
        </p:nvSpPr>
        <p:spPr>
          <a:xfrm>
            <a:off x="7994928" y="2445782"/>
            <a:ext cx="2080498" cy="259913"/>
          </a:xfrm>
          <a:prstGeom prst="rect">
            <a:avLst/>
          </a:prstGeom>
          <a:noFill/>
          <a:ln/>
        </p:spPr>
        <p:txBody>
          <a:bodyPr wrap="none" lIns="0" tIns="0" rIns="0" bIns="0" rtlCol="0" anchor="t"/>
          <a:lstStyle/>
          <a:p>
            <a:pPr marL="0" indent="0" algn="l">
              <a:lnSpc>
                <a:spcPts val="2000"/>
              </a:lnSpc>
              <a:buNone/>
            </a:pPr>
            <a:r>
              <a:rPr lang="en-US" sz="1600" b="1" dirty="0">
                <a:solidFill>
                  <a:srgbClr val="E0E4E6"/>
                </a:solidFill>
                <a:latin typeface="Spline Sans Bold" pitchFamily="34" charset="0"/>
                <a:ea typeface="Spline Sans Bold" pitchFamily="34" charset="-122"/>
                <a:cs typeface="Spline Sans Bold" pitchFamily="34" charset="-120"/>
              </a:rPr>
              <a:t>Optimizer: AdamW</a:t>
            </a:r>
            <a:endParaRPr lang="en-US" sz="1600" dirty="0"/>
          </a:p>
        </p:txBody>
      </p:sp>
      <p:sp>
        <p:nvSpPr>
          <p:cNvPr id="9" name="Text 7"/>
          <p:cNvSpPr/>
          <p:nvPr/>
        </p:nvSpPr>
        <p:spPr>
          <a:xfrm>
            <a:off x="7994928" y="2801183"/>
            <a:ext cx="5754410" cy="1940243"/>
          </a:xfrm>
          <a:prstGeom prst="rect">
            <a:avLst/>
          </a:prstGeom>
          <a:noFill/>
          <a:ln/>
        </p:spPr>
        <p:txBody>
          <a:bodyPr wrap="square" lIns="0" tIns="0" rIns="0" bIns="0" rtlCol="0" anchor="t"/>
          <a:lstStyle/>
          <a:p>
            <a:pPr marL="0" indent="0" algn="l">
              <a:lnSpc>
                <a:spcPts val="2150"/>
              </a:lnSpc>
              <a:buNone/>
            </a:pPr>
            <a:r>
              <a:rPr lang="en-US" sz="1450" dirty="0">
                <a:solidFill>
                  <a:srgbClr val="E0E4E6"/>
                </a:solidFill>
                <a:latin typeface="Barlow" pitchFamily="34" charset="0"/>
                <a:ea typeface="Barlow" pitchFamily="34" charset="-122"/>
                <a:cs typeface="Barlow" pitchFamily="34" charset="-120"/>
              </a:rPr>
              <a:t>The </a:t>
            </a:r>
            <a:r>
              <a:rPr lang="en-US" sz="1450" b="1" dirty="0">
                <a:solidFill>
                  <a:srgbClr val="E0E4E6"/>
                </a:solidFill>
                <a:latin typeface="Barlow" pitchFamily="34" charset="0"/>
                <a:ea typeface="Barlow" pitchFamily="34" charset="-122"/>
                <a:cs typeface="Barlow" pitchFamily="34" charset="-120"/>
              </a:rPr>
              <a:t>AdamW optimizer</a:t>
            </a:r>
            <a:r>
              <a:rPr lang="en-US" sz="1450" dirty="0">
                <a:solidFill>
                  <a:srgbClr val="E0E4E6"/>
                </a:solidFill>
                <a:latin typeface="Barlow" pitchFamily="34" charset="0"/>
                <a:ea typeface="Barlow" pitchFamily="34" charset="-122"/>
                <a:cs typeface="Barlow" pitchFamily="34" charset="-120"/>
              </a:rPr>
              <a:t> was selected for its robust performance and efficiency in training deep neural networks. AdamW is an extension of the Adam optimizer that decouples weight decay from the gradient update, leading to better generalization and often faster convergence. This optimization strategy helps in navigating the complex loss landscape of deep models, ensuring that the model converges to an optimal set of weights.</a:t>
            </a:r>
            <a:endParaRPr lang="en-US" sz="1450" dirty="0"/>
          </a:p>
        </p:txBody>
      </p:sp>
      <p:sp>
        <p:nvSpPr>
          <p:cNvPr id="10" name="Shape 8"/>
          <p:cNvSpPr/>
          <p:nvPr/>
        </p:nvSpPr>
        <p:spPr>
          <a:xfrm>
            <a:off x="881063" y="5059680"/>
            <a:ext cx="421243" cy="421243"/>
          </a:xfrm>
          <a:prstGeom prst="roundRect">
            <a:avLst>
              <a:gd name="adj" fmla="val 66678"/>
            </a:avLst>
          </a:prstGeom>
          <a:solidFill>
            <a:srgbClr val="0A081B"/>
          </a:solidFill>
          <a:ln w="22860">
            <a:solidFill>
              <a:srgbClr val="37A7E7"/>
            </a:solidFill>
            <a:prstDash val="solid"/>
          </a:ln>
        </p:spPr>
        <p:txBody>
          <a:bodyPr/>
          <a:lstStyle/>
          <a:p>
            <a:endParaRPr lang="en-US"/>
          </a:p>
        </p:txBody>
      </p:sp>
      <p:sp>
        <p:nvSpPr>
          <p:cNvPr id="11" name="Text 9"/>
          <p:cNvSpPr/>
          <p:nvPr/>
        </p:nvSpPr>
        <p:spPr>
          <a:xfrm>
            <a:off x="1461373" y="5123974"/>
            <a:ext cx="4709755" cy="259913"/>
          </a:xfrm>
          <a:prstGeom prst="rect">
            <a:avLst/>
          </a:prstGeom>
          <a:noFill/>
          <a:ln/>
        </p:spPr>
        <p:txBody>
          <a:bodyPr wrap="none" lIns="0" tIns="0" rIns="0" bIns="0" rtlCol="0" anchor="t"/>
          <a:lstStyle/>
          <a:p>
            <a:pPr marL="0" indent="0" algn="l">
              <a:lnSpc>
                <a:spcPts val="2000"/>
              </a:lnSpc>
              <a:buNone/>
            </a:pPr>
            <a:r>
              <a:rPr lang="en-US" sz="1600" b="1" dirty="0">
                <a:solidFill>
                  <a:srgbClr val="E0E4E6"/>
                </a:solidFill>
                <a:latin typeface="Spline Sans Bold" pitchFamily="34" charset="0"/>
                <a:ea typeface="Spline Sans Bold" pitchFamily="34" charset="-122"/>
                <a:cs typeface="Spline Sans Bold" pitchFamily="34" charset="-120"/>
              </a:rPr>
              <a:t>Learning Rate: Low Learning Rate for Fine-tuning</a:t>
            </a:r>
            <a:endParaRPr lang="en-US" sz="1600" dirty="0"/>
          </a:p>
        </p:txBody>
      </p:sp>
      <p:sp>
        <p:nvSpPr>
          <p:cNvPr id="12" name="Text 10"/>
          <p:cNvSpPr/>
          <p:nvPr/>
        </p:nvSpPr>
        <p:spPr>
          <a:xfrm>
            <a:off x="1461373" y="5479375"/>
            <a:ext cx="5754291" cy="1940243"/>
          </a:xfrm>
          <a:prstGeom prst="rect">
            <a:avLst/>
          </a:prstGeom>
          <a:noFill/>
          <a:ln/>
        </p:spPr>
        <p:txBody>
          <a:bodyPr wrap="square" lIns="0" tIns="0" rIns="0" bIns="0" rtlCol="0" anchor="t"/>
          <a:lstStyle/>
          <a:p>
            <a:pPr marL="0" indent="0" algn="l">
              <a:lnSpc>
                <a:spcPts val="2150"/>
              </a:lnSpc>
              <a:buNone/>
            </a:pPr>
            <a:r>
              <a:rPr lang="en-US" sz="1450" dirty="0">
                <a:solidFill>
                  <a:srgbClr val="E0E4E6"/>
                </a:solidFill>
                <a:latin typeface="Barlow" pitchFamily="34" charset="0"/>
                <a:ea typeface="Barlow" pitchFamily="34" charset="-122"/>
                <a:cs typeface="Barlow" pitchFamily="34" charset="-120"/>
              </a:rPr>
              <a:t>A </a:t>
            </a:r>
            <a:r>
              <a:rPr lang="en-US" sz="1450" b="1" dirty="0">
                <a:solidFill>
                  <a:srgbClr val="E0E4E6"/>
                </a:solidFill>
                <a:latin typeface="Barlow" pitchFamily="34" charset="0"/>
                <a:ea typeface="Barlow" pitchFamily="34" charset="-122"/>
                <a:cs typeface="Barlow" pitchFamily="34" charset="-120"/>
              </a:rPr>
              <a:t>low learning rate</a:t>
            </a:r>
            <a:r>
              <a:rPr lang="en-US" sz="1450" dirty="0">
                <a:solidFill>
                  <a:srgbClr val="E0E4E6"/>
                </a:solidFill>
                <a:latin typeface="Barlow" pitchFamily="34" charset="0"/>
                <a:ea typeface="Barlow" pitchFamily="34" charset="-122"/>
                <a:cs typeface="Barlow" pitchFamily="34" charset="-120"/>
              </a:rPr>
              <a:t> was strategically chosen for stable fine-tuning. Given that our ConvNeXt model is pre-trained on ImageNet, a low learning rate allows for incremental adjustments to the pre-existing, highly effective weights. This prevents large, disruptive updates that could destabilize the training process and potentially lead to overfitting or divergence from optimal performance, especially when adapting to a new domain like medical imaging.</a:t>
            </a:r>
            <a:endParaRPr lang="en-US" sz="1450" dirty="0"/>
          </a:p>
        </p:txBody>
      </p:sp>
      <p:sp>
        <p:nvSpPr>
          <p:cNvPr id="13" name="Shape 11"/>
          <p:cNvSpPr/>
          <p:nvPr/>
        </p:nvSpPr>
        <p:spPr>
          <a:xfrm>
            <a:off x="7414617" y="5059680"/>
            <a:ext cx="421243" cy="421243"/>
          </a:xfrm>
          <a:prstGeom prst="roundRect">
            <a:avLst>
              <a:gd name="adj" fmla="val 66678"/>
            </a:avLst>
          </a:prstGeom>
          <a:solidFill>
            <a:srgbClr val="0A081B"/>
          </a:solidFill>
          <a:ln w="22860">
            <a:solidFill>
              <a:srgbClr val="091231"/>
            </a:solidFill>
            <a:prstDash val="solid"/>
          </a:ln>
        </p:spPr>
        <p:txBody>
          <a:bodyPr/>
          <a:lstStyle/>
          <a:p>
            <a:endParaRPr lang="en-US"/>
          </a:p>
        </p:txBody>
      </p:sp>
      <p:sp>
        <p:nvSpPr>
          <p:cNvPr id="14" name="Text 12"/>
          <p:cNvSpPr/>
          <p:nvPr/>
        </p:nvSpPr>
        <p:spPr>
          <a:xfrm>
            <a:off x="7994928" y="5123974"/>
            <a:ext cx="3080742" cy="259913"/>
          </a:xfrm>
          <a:prstGeom prst="rect">
            <a:avLst/>
          </a:prstGeom>
          <a:noFill/>
          <a:ln/>
        </p:spPr>
        <p:txBody>
          <a:bodyPr wrap="none" lIns="0" tIns="0" rIns="0" bIns="0" rtlCol="0" anchor="t"/>
          <a:lstStyle/>
          <a:p>
            <a:pPr marL="0" indent="0" algn="l">
              <a:lnSpc>
                <a:spcPts val="2000"/>
              </a:lnSpc>
              <a:buNone/>
            </a:pPr>
            <a:r>
              <a:rPr lang="en-US" sz="1600" b="1" dirty="0">
                <a:solidFill>
                  <a:srgbClr val="E0E4E6"/>
                </a:solidFill>
                <a:latin typeface="Spline Sans Bold" pitchFamily="34" charset="0"/>
                <a:ea typeface="Spline Sans Bold" pitchFamily="34" charset="-122"/>
                <a:cs typeface="Spline Sans Bold" pitchFamily="34" charset="-120"/>
              </a:rPr>
              <a:t>Scheduler: Learning Rate Decay</a:t>
            </a:r>
            <a:endParaRPr lang="en-US" sz="1600" dirty="0"/>
          </a:p>
        </p:txBody>
      </p:sp>
      <p:sp>
        <p:nvSpPr>
          <p:cNvPr id="15" name="Text 13"/>
          <p:cNvSpPr/>
          <p:nvPr/>
        </p:nvSpPr>
        <p:spPr>
          <a:xfrm>
            <a:off x="7994928" y="5479375"/>
            <a:ext cx="5754410" cy="1940243"/>
          </a:xfrm>
          <a:prstGeom prst="rect">
            <a:avLst/>
          </a:prstGeom>
          <a:noFill/>
          <a:ln/>
        </p:spPr>
        <p:txBody>
          <a:bodyPr wrap="square" lIns="0" tIns="0" rIns="0" bIns="0" rtlCol="0" anchor="t"/>
          <a:lstStyle/>
          <a:p>
            <a:pPr marL="0" indent="0" algn="l">
              <a:lnSpc>
                <a:spcPts val="2150"/>
              </a:lnSpc>
              <a:buNone/>
            </a:pPr>
            <a:r>
              <a:rPr lang="en-US" sz="1450" dirty="0">
                <a:solidFill>
                  <a:srgbClr val="E0E4E6"/>
                </a:solidFill>
                <a:latin typeface="Barlow" pitchFamily="34" charset="0"/>
                <a:ea typeface="Barlow" pitchFamily="34" charset="-122"/>
                <a:cs typeface="Barlow" pitchFamily="34" charset="-120"/>
              </a:rPr>
              <a:t>To further enhance training stability and prevent overfitting, a </a:t>
            </a:r>
            <a:r>
              <a:rPr lang="en-US" sz="1450" b="1" dirty="0">
                <a:solidFill>
                  <a:srgbClr val="E0E4E6"/>
                </a:solidFill>
                <a:latin typeface="Barlow" pitchFamily="34" charset="0"/>
                <a:ea typeface="Barlow" pitchFamily="34" charset="-122"/>
                <a:cs typeface="Barlow" pitchFamily="34" charset="-120"/>
              </a:rPr>
              <a:t>learning rate decay scheduler</a:t>
            </a:r>
            <a:r>
              <a:rPr lang="en-US" sz="1450" dirty="0">
                <a:solidFill>
                  <a:srgbClr val="E0E4E6"/>
                </a:solidFill>
                <a:latin typeface="Barlow" pitchFamily="34" charset="0"/>
                <a:ea typeface="Barlow" pitchFamily="34" charset="-122"/>
                <a:cs typeface="Barlow" pitchFamily="34" charset="-120"/>
              </a:rPr>
              <a:t> was implemented. This scheduler gradually reduces the learning rate over time as training progresses. This approach helps the model make finer adjustments in later epochs, allowing it to settle into a more precise minimum of the loss function. It is a critical technique to avoid oscillations around the optimum and ensure the model's generalization ability to unseen data.</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81063" y="685324"/>
            <a:ext cx="8034695" cy="397788"/>
          </a:xfrm>
          <a:prstGeom prst="rect">
            <a:avLst/>
          </a:prstGeom>
          <a:noFill/>
          <a:ln/>
        </p:spPr>
        <p:txBody>
          <a:bodyPr wrap="none" lIns="0" tIns="0" rIns="0" bIns="0" rtlCol="0" anchor="t"/>
          <a:lstStyle/>
          <a:p>
            <a:pPr marL="0" indent="0" algn="l">
              <a:lnSpc>
                <a:spcPts val="3100"/>
              </a:lnSpc>
              <a:buNone/>
            </a:pPr>
            <a:r>
              <a:rPr lang="en-US" sz="2500" b="1" dirty="0">
                <a:solidFill>
                  <a:srgbClr val="F0FCFF"/>
                </a:solidFill>
                <a:latin typeface="Spline Sans Bold" pitchFamily="34" charset="0"/>
                <a:ea typeface="Spline Sans Bold" pitchFamily="34" charset="-122"/>
                <a:cs typeface="Spline Sans Bold" pitchFamily="34" charset="-120"/>
              </a:rPr>
              <a:t>Results: Performance Metrics and Visual Explanations</a:t>
            </a:r>
            <a:endParaRPr lang="en-US" sz="2500" dirty="0"/>
          </a:p>
        </p:txBody>
      </p:sp>
      <p:sp>
        <p:nvSpPr>
          <p:cNvPr id="3" name="Text 1"/>
          <p:cNvSpPr/>
          <p:nvPr/>
        </p:nvSpPr>
        <p:spPr>
          <a:xfrm>
            <a:off x="881063" y="1269206"/>
            <a:ext cx="12868275" cy="377904"/>
          </a:xfrm>
          <a:prstGeom prst="rect">
            <a:avLst/>
          </a:prstGeom>
          <a:noFill/>
          <a:ln/>
        </p:spPr>
        <p:txBody>
          <a:bodyPr wrap="square" lIns="0" tIns="0" rIns="0" bIns="0" rtlCol="0" anchor="t"/>
          <a:lstStyle/>
          <a:p>
            <a:pPr marL="0" indent="0" algn="l">
              <a:lnSpc>
                <a:spcPts val="1450"/>
              </a:lnSpc>
              <a:buNone/>
            </a:pPr>
            <a:r>
              <a:rPr lang="en-US" sz="1100" dirty="0">
                <a:solidFill>
                  <a:srgbClr val="E0E4E6"/>
                </a:solidFill>
                <a:latin typeface="Barlow" pitchFamily="34" charset="0"/>
                <a:ea typeface="Barlow" pitchFamily="34" charset="-122"/>
                <a:cs typeface="Barlow" pitchFamily="34" charset="-120"/>
              </a:rPr>
              <a:t>Our model demonstrates strong performance in pneumonia classification, as evidenced by key metrics. Furthermore, Grad-CAM visualizations provide critical insights into the model's decision-making process, showcasing its ability to localize pathological regions.</a:t>
            </a:r>
            <a:endParaRPr lang="en-US" sz="1100" dirty="0"/>
          </a:p>
        </p:txBody>
      </p:sp>
      <p:pic>
        <p:nvPicPr>
          <p:cNvPr id="4" name="Image 0" descr="preencoded.png"/>
          <p:cNvPicPr>
            <a:picLocks noChangeAspect="1"/>
          </p:cNvPicPr>
          <p:nvPr/>
        </p:nvPicPr>
        <p:blipFill>
          <a:blip r:embed="rId3"/>
          <a:stretch>
            <a:fillRect/>
          </a:stretch>
        </p:blipFill>
        <p:spPr>
          <a:xfrm>
            <a:off x="2323386" y="2303383"/>
            <a:ext cx="5357336" cy="2119432"/>
          </a:xfrm>
          <a:prstGeom prst="rect">
            <a:avLst/>
          </a:prstGeom>
        </p:spPr>
      </p:pic>
      <p:sp>
        <p:nvSpPr>
          <p:cNvPr id="5" name="Text 2"/>
          <p:cNvSpPr/>
          <p:nvPr/>
        </p:nvSpPr>
        <p:spPr>
          <a:xfrm>
            <a:off x="881063" y="4527471"/>
            <a:ext cx="2338388" cy="238720"/>
          </a:xfrm>
          <a:prstGeom prst="rect">
            <a:avLst/>
          </a:prstGeom>
          <a:noFill/>
          <a:ln/>
        </p:spPr>
        <p:txBody>
          <a:bodyPr wrap="none" lIns="0" tIns="0" rIns="0" bIns="0" rtlCol="0" anchor="t"/>
          <a:lstStyle/>
          <a:p>
            <a:pPr marL="0" indent="0" algn="l">
              <a:lnSpc>
                <a:spcPts val="1850"/>
              </a:lnSpc>
              <a:buNone/>
            </a:pPr>
            <a:r>
              <a:rPr lang="en-US" sz="1500" b="1" dirty="0">
                <a:solidFill>
                  <a:srgbClr val="F0FCFF"/>
                </a:solidFill>
                <a:latin typeface="Spline Sans Bold" pitchFamily="34" charset="0"/>
                <a:ea typeface="Spline Sans Bold" pitchFamily="34" charset="-122"/>
                <a:cs typeface="Spline Sans Bold" pitchFamily="34" charset="-120"/>
              </a:rPr>
              <a:t>Confusion Matrix Analysis</a:t>
            </a:r>
            <a:endParaRPr lang="en-US" sz="1500" dirty="0"/>
          </a:p>
        </p:txBody>
      </p:sp>
      <p:sp>
        <p:nvSpPr>
          <p:cNvPr id="6" name="Text 3"/>
          <p:cNvSpPr/>
          <p:nvPr/>
        </p:nvSpPr>
        <p:spPr>
          <a:xfrm>
            <a:off x="881063" y="4859179"/>
            <a:ext cx="8242102" cy="566857"/>
          </a:xfrm>
          <a:prstGeom prst="rect">
            <a:avLst/>
          </a:prstGeom>
          <a:noFill/>
          <a:ln/>
        </p:spPr>
        <p:txBody>
          <a:bodyPr wrap="square" lIns="0" tIns="0" rIns="0" bIns="0" rtlCol="0" anchor="t"/>
          <a:lstStyle/>
          <a:p>
            <a:pPr marL="0" indent="0" algn="l">
              <a:lnSpc>
                <a:spcPts val="1450"/>
              </a:lnSpc>
              <a:buNone/>
            </a:pPr>
            <a:r>
              <a:rPr lang="en-US" sz="1100" dirty="0">
                <a:solidFill>
                  <a:srgbClr val="E0E4E6"/>
                </a:solidFill>
                <a:latin typeface="Barlow" pitchFamily="34" charset="0"/>
                <a:ea typeface="Barlow" pitchFamily="34" charset="-122"/>
                <a:cs typeface="Barlow" pitchFamily="34" charset="-120"/>
              </a:rPr>
              <a:t>The confusion matrix provides a detailed breakdown of our model's classification performance. It visualizes the number of correct and incorrect predictions made by the model compared to the actual outcomes. </a:t>
            </a:r>
            <a:endParaRPr lang="en-US" sz="1100" dirty="0"/>
          </a:p>
          <a:p>
            <a:pPr marL="0" indent="0" algn="l">
              <a:lnSpc>
                <a:spcPts val="1450"/>
              </a:lnSpc>
              <a:buNone/>
            </a:pPr>
            <a:r>
              <a:rPr lang="en-US" sz="1100" dirty="0">
                <a:solidFill>
                  <a:srgbClr val="E0E4E6"/>
                </a:solidFill>
                <a:latin typeface="Barlow" pitchFamily="34" charset="0"/>
                <a:ea typeface="Barlow" pitchFamily="34" charset="-122"/>
                <a:cs typeface="Barlow" pitchFamily="34" charset="-120"/>
              </a:rPr>
              <a:t>From the matrix, we can observe:</a:t>
            </a:r>
            <a:endParaRPr lang="en-US" sz="1100" dirty="0"/>
          </a:p>
        </p:txBody>
      </p:sp>
      <p:sp>
        <p:nvSpPr>
          <p:cNvPr id="7" name="Text 4"/>
          <p:cNvSpPr/>
          <p:nvPr/>
        </p:nvSpPr>
        <p:spPr>
          <a:xfrm>
            <a:off x="881063" y="5509736"/>
            <a:ext cx="8242102" cy="945067"/>
          </a:xfrm>
          <a:prstGeom prst="rect">
            <a:avLst/>
          </a:prstGeom>
          <a:noFill/>
          <a:ln/>
        </p:spPr>
        <p:txBody>
          <a:bodyPr wrap="square" lIns="0" tIns="0" rIns="0" bIns="0" rtlCol="0" anchor="t"/>
          <a:lstStyle/>
          <a:p>
            <a:pPr marL="342900" indent="-342900" algn="l">
              <a:lnSpc>
                <a:spcPts val="1450"/>
              </a:lnSpc>
              <a:buSzPct val="100000"/>
              <a:buChar char="•"/>
            </a:pPr>
            <a:r>
              <a:rPr lang="en-US" sz="1100" b="1" dirty="0">
                <a:solidFill>
                  <a:srgbClr val="E0E4E6"/>
                </a:solidFill>
                <a:latin typeface="Barlow" pitchFamily="34" charset="0"/>
                <a:ea typeface="Barlow" pitchFamily="34" charset="-122"/>
                <a:cs typeface="Barlow" pitchFamily="34" charset="-120"/>
              </a:rPr>
              <a:t>True Positives (TP):</a:t>
            </a:r>
            <a:r>
              <a:rPr lang="en-US" sz="1100" dirty="0">
                <a:solidFill>
                  <a:srgbClr val="E0E4E6"/>
                </a:solidFill>
                <a:latin typeface="Barlow" pitchFamily="34" charset="0"/>
                <a:ea typeface="Barlow" pitchFamily="34" charset="-122"/>
                <a:cs typeface="Barlow" pitchFamily="34" charset="-120"/>
              </a:rPr>
              <a:t> The number of pneumonia cases correctly identified.</a:t>
            </a:r>
            <a:endParaRPr lang="en-US" sz="1100" dirty="0"/>
          </a:p>
          <a:p>
            <a:pPr marL="342900" indent="-342900" algn="l">
              <a:lnSpc>
                <a:spcPts val="1450"/>
              </a:lnSpc>
              <a:buSzPct val="100000"/>
              <a:buChar char="•"/>
            </a:pPr>
            <a:r>
              <a:rPr lang="en-US" sz="1100" b="1" dirty="0">
                <a:solidFill>
                  <a:srgbClr val="E0E4E6"/>
                </a:solidFill>
                <a:latin typeface="Barlow" pitchFamily="34" charset="0"/>
                <a:ea typeface="Barlow" pitchFamily="34" charset="-122"/>
                <a:cs typeface="Barlow" pitchFamily="34" charset="-120"/>
              </a:rPr>
              <a:t>True Negatives (TN):</a:t>
            </a:r>
            <a:r>
              <a:rPr lang="en-US" sz="1100" dirty="0">
                <a:solidFill>
                  <a:srgbClr val="E0E4E6"/>
                </a:solidFill>
                <a:latin typeface="Barlow" pitchFamily="34" charset="0"/>
                <a:ea typeface="Barlow" pitchFamily="34" charset="-122"/>
                <a:cs typeface="Barlow" pitchFamily="34" charset="-120"/>
              </a:rPr>
              <a:t> The number of normal cases correctly identified.</a:t>
            </a:r>
            <a:endParaRPr lang="en-US" sz="1100" dirty="0"/>
          </a:p>
          <a:p>
            <a:pPr marL="342900" indent="-342900" algn="l">
              <a:lnSpc>
                <a:spcPts val="1450"/>
              </a:lnSpc>
              <a:buSzPct val="100000"/>
              <a:buChar char="•"/>
            </a:pPr>
            <a:r>
              <a:rPr lang="en-US" sz="1100" b="1" dirty="0">
                <a:solidFill>
                  <a:srgbClr val="E0E4E6"/>
                </a:solidFill>
                <a:latin typeface="Barlow" pitchFamily="34" charset="0"/>
                <a:ea typeface="Barlow" pitchFamily="34" charset="-122"/>
                <a:cs typeface="Barlow" pitchFamily="34" charset="-120"/>
              </a:rPr>
              <a:t>False Positives (FP):</a:t>
            </a:r>
            <a:r>
              <a:rPr lang="en-US" sz="1100" dirty="0">
                <a:solidFill>
                  <a:srgbClr val="E0E4E6"/>
                </a:solidFill>
                <a:latin typeface="Barlow" pitchFamily="34" charset="0"/>
                <a:ea typeface="Barlow" pitchFamily="34" charset="-122"/>
                <a:cs typeface="Barlow" pitchFamily="34" charset="-120"/>
              </a:rPr>
              <a:t> Cases where the model incorrectly predicted pneumonia (Type I error).</a:t>
            </a:r>
            <a:endParaRPr lang="en-US" sz="1100" dirty="0"/>
          </a:p>
          <a:p>
            <a:pPr marL="342900" indent="-342900" algn="l">
              <a:lnSpc>
                <a:spcPts val="1450"/>
              </a:lnSpc>
              <a:buSzPct val="100000"/>
              <a:buChar char="•"/>
            </a:pPr>
            <a:r>
              <a:rPr lang="en-US" sz="1100" b="1" dirty="0">
                <a:solidFill>
                  <a:srgbClr val="E0E4E6"/>
                </a:solidFill>
                <a:latin typeface="Barlow" pitchFamily="34" charset="0"/>
                <a:ea typeface="Barlow" pitchFamily="34" charset="-122"/>
                <a:cs typeface="Barlow" pitchFamily="34" charset="-120"/>
              </a:rPr>
              <a:t>False Negatives (FN):</a:t>
            </a:r>
            <a:r>
              <a:rPr lang="en-US" sz="1100" dirty="0">
                <a:solidFill>
                  <a:srgbClr val="E0E4E6"/>
                </a:solidFill>
                <a:latin typeface="Barlow" pitchFamily="34" charset="0"/>
                <a:ea typeface="Barlow" pitchFamily="34" charset="-122"/>
                <a:cs typeface="Barlow" pitchFamily="34" charset="-120"/>
              </a:rPr>
              <a:t> Cases where the model failed to detect pneumonia (Type II error), which are particularly critical in medical diagnosis.</a:t>
            </a:r>
            <a:endParaRPr lang="en-US" sz="1100" dirty="0"/>
          </a:p>
        </p:txBody>
      </p:sp>
      <p:sp>
        <p:nvSpPr>
          <p:cNvPr id="8" name="Text 5"/>
          <p:cNvSpPr/>
          <p:nvPr/>
        </p:nvSpPr>
        <p:spPr>
          <a:xfrm>
            <a:off x="881063" y="6538504"/>
            <a:ext cx="8242102" cy="377904"/>
          </a:xfrm>
          <a:prstGeom prst="rect">
            <a:avLst/>
          </a:prstGeom>
          <a:noFill/>
          <a:ln/>
        </p:spPr>
        <p:txBody>
          <a:bodyPr wrap="square" lIns="0" tIns="0" rIns="0" bIns="0" rtlCol="0" anchor="t"/>
          <a:lstStyle/>
          <a:p>
            <a:pPr marL="0" indent="0" algn="l">
              <a:lnSpc>
                <a:spcPts val="1450"/>
              </a:lnSpc>
              <a:buNone/>
            </a:pPr>
            <a:r>
              <a:rPr lang="en-US" sz="1100" dirty="0">
                <a:solidFill>
                  <a:srgbClr val="E0E4E6"/>
                </a:solidFill>
                <a:latin typeface="Barlow" pitchFamily="34" charset="0"/>
                <a:ea typeface="Barlow" pitchFamily="34" charset="-122"/>
                <a:cs typeface="Barlow" pitchFamily="34" charset="-120"/>
              </a:rPr>
              <a:t>A high number of TPs and TNs, coupled with low FPs and FNs, indicates a robust and reliable diagnostic system, essential for clinical applications.</a:t>
            </a:r>
            <a:endParaRPr lang="en-US" sz="1100" dirty="0"/>
          </a:p>
        </p:txBody>
      </p:sp>
      <p:pic>
        <p:nvPicPr>
          <p:cNvPr id="9" name="Image 1" descr="preencoded.png"/>
          <p:cNvPicPr>
            <a:picLocks noChangeAspect="1"/>
          </p:cNvPicPr>
          <p:nvPr/>
        </p:nvPicPr>
        <p:blipFill>
          <a:blip r:embed="rId4"/>
          <a:stretch>
            <a:fillRect/>
          </a:stretch>
        </p:blipFill>
        <p:spPr>
          <a:xfrm>
            <a:off x="10228540" y="1856423"/>
            <a:ext cx="2779871" cy="1345287"/>
          </a:xfrm>
          <a:prstGeom prst="rect">
            <a:avLst/>
          </a:prstGeom>
        </p:spPr>
      </p:pic>
      <p:sp>
        <p:nvSpPr>
          <p:cNvPr id="10" name="Text 6"/>
          <p:cNvSpPr/>
          <p:nvPr/>
        </p:nvSpPr>
        <p:spPr>
          <a:xfrm>
            <a:off x="9480113" y="3306366"/>
            <a:ext cx="2148959" cy="238720"/>
          </a:xfrm>
          <a:prstGeom prst="rect">
            <a:avLst/>
          </a:prstGeom>
          <a:noFill/>
          <a:ln/>
        </p:spPr>
        <p:txBody>
          <a:bodyPr wrap="none" lIns="0" tIns="0" rIns="0" bIns="0" rtlCol="0" anchor="t"/>
          <a:lstStyle/>
          <a:p>
            <a:pPr marL="0" indent="0" algn="l">
              <a:lnSpc>
                <a:spcPts val="1850"/>
              </a:lnSpc>
              <a:buNone/>
            </a:pPr>
            <a:r>
              <a:rPr lang="en-US" sz="1500" b="1" dirty="0">
                <a:solidFill>
                  <a:srgbClr val="F0FCFF"/>
                </a:solidFill>
                <a:latin typeface="Spline Sans Bold" pitchFamily="34" charset="0"/>
                <a:ea typeface="Spline Sans Bold" pitchFamily="34" charset="-122"/>
                <a:cs typeface="Spline Sans Bold" pitchFamily="34" charset="-120"/>
              </a:rPr>
              <a:t>Grad-CAM Visualization</a:t>
            </a:r>
            <a:endParaRPr lang="en-US" sz="1500" dirty="0"/>
          </a:p>
        </p:txBody>
      </p:sp>
      <p:sp>
        <p:nvSpPr>
          <p:cNvPr id="11" name="Text 7"/>
          <p:cNvSpPr/>
          <p:nvPr/>
        </p:nvSpPr>
        <p:spPr>
          <a:xfrm>
            <a:off x="9480113" y="3638074"/>
            <a:ext cx="4276725" cy="755809"/>
          </a:xfrm>
          <a:prstGeom prst="rect">
            <a:avLst/>
          </a:prstGeom>
          <a:noFill/>
          <a:ln/>
        </p:spPr>
        <p:txBody>
          <a:bodyPr wrap="square" lIns="0" tIns="0" rIns="0" bIns="0" rtlCol="0" anchor="t"/>
          <a:lstStyle/>
          <a:p>
            <a:pPr marL="0" indent="0" algn="l">
              <a:lnSpc>
                <a:spcPts val="1450"/>
              </a:lnSpc>
              <a:buNone/>
            </a:pPr>
            <a:r>
              <a:rPr lang="en-US" sz="1100" dirty="0">
                <a:solidFill>
                  <a:srgbClr val="E0E4E6"/>
                </a:solidFill>
                <a:latin typeface="Barlow" pitchFamily="34" charset="0"/>
                <a:ea typeface="Barlow" pitchFamily="34" charset="-122"/>
                <a:cs typeface="Barlow" pitchFamily="34" charset="-120"/>
              </a:rPr>
              <a:t>The Grad-CAM heatmaps are instrumental in providing transparency to our deep learning model. These visualizations overlay the X-ray images, highlighting the regions that most strongly influenced the model's classification decision.</a:t>
            </a:r>
            <a:endParaRPr lang="en-US" sz="1100" dirty="0"/>
          </a:p>
        </p:txBody>
      </p:sp>
      <p:sp>
        <p:nvSpPr>
          <p:cNvPr id="12" name="Text 8"/>
          <p:cNvSpPr/>
          <p:nvPr/>
        </p:nvSpPr>
        <p:spPr>
          <a:xfrm>
            <a:off x="9480113" y="4477583"/>
            <a:ext cx="4276725" cy="2268160"/>
          </a:xfrm>
          <a:prstGeom prst="rect">
            <a:avLst/>
          </a:prstGeom>
          <a:noFill/>
          <a:ln/>
        </p:spPr>
        <p:txBody>
          <a:bodyPr wrap="square" lIns="0" tIns="0" rIns="0" bIns="0" rtlCol="0" anchor="t"/>
          <a:lstStyle/>
          <a:p>
            <a:pPr marL="342900" indent="-342900" algn="l">
              <a:lnSpc>
                <a:spcPts val="1450"/>
              </a:lnSpc>
              <a:buSzPct val="100000"/>
              <a:buChar char="•"/>
            </a:pPr>
            <a:r>
              <a:rPr lang="en-US" sz="1100" b="1" dirty="0">
                <a:solidFill>
                  <a:srgbClr val="E0E4E6"/>
                </a:solidFill>
                <a:latin typeface="Barlow" pitchFamily="34" charset="0"/>
                <a:ea typeface="Barlow" pitchFamily="34" charset="-122"/>
                <a:cs typeface="Barlow" pitchFamily="34" charset="-120"/>
              </a:rPr>
              <a:t>Localization of Pathology:</a:t>
            </a:r>
            <a:r>
              <a:rPr lang="en-US" sz="1100" dirty="0">
                <a:solidFill>
                  <a:srgbClr val="E0E4E6"/>
                </a:solidFill>
                <a:latin typeface="Barlow" pitchFamily="34" charset="0"/>
                <a:ea typeface="Barlow" pitchFamily="34" charset="-122"/>
                <a:cs typeface="Barlow" pitchFamily="34" charset="-120"/>
              </a:rPr>
              <a:t> As depicted in the image, the vibrant regions in the heatmap correspond to the areas of the lung that the ConvNeXt model deemed most relevant for its pneumonia prediction. These often align with visible consolidations or infiltrates.</a:t>
            </a:r>
            <a:endParaRPr lang="en-US" sz="1100" dirty="0"/>
          </a:p>
          <a:p>
            <a:pPr marL="342900" indent="-342900" algn="l">
              <a:lnSpc>
                <a:spcPts val="1450"/>
              </a:lnSpc>
              <a:buSzPct val="100000"/>
              <a:buChar char="•"/>
            </a:pPr>
            <a:r>
              <a:rPr lang="en-US" sz="1100" b="1" dirty="0">
                <a:solidFill>
                  <a:srgbClr val="E0E4E6"/>
                </a:solidFill>
                <a:latin typeface="Barlow" pitchFamily="34" charset="0"/>
                <a:ea typeface="Barlow" pitchFamily="34" charset="-122"/>
                <a:cs typeface="Barlow" pitchFamily="34" charset="-120"/>
              </a:rPr>
              <a:t>Interpretability for Clinicians:</a:t>
            </a:r>
            <a:r>
              <a:rPr lang="en-US" sz="1100" dirty="0">
                <a:solidFill>
                  <a:srgbClr val="E0E4E6"/>
                </a:solidFill>
                <a:latin typeface="Barlow" pitchFamily="34" charset="0"/>
                <a:ea typeface="Barlow" pitchFamily="34" charset="-122"/>
                <a:cs typeface="Barlow" pitchFamily="34" charset="-120"/>
              </a:rPr>
              <a:t> This visual feedback allows clinicians to rapidly assess if the AI's "reasoning" aligns with medical knowledge, enhancing trust and providing a second opinion that is explainable rather than a black box.</a:t>
            </a:r>
            <a:endParaRPr lang="en-US" sz="1100" dirty="0"/>
          </a:p>
          <a:p>
            <a:pPr marL="342900" indent="-342900" algn="l">
              <a:lnSpc>
                <a:spcPts val="1450"/>
              </a:lnSpc>
              <a:buSzPct val="100000"/>
              <a:buChar char="•"/>
            </a:pPr>
            <a:r>
              <a:rPr lang="en-US" sz="1100" b="1" dirty="0">
                <a:solidFill>
                  <a:srgbClr val="E0E4E6"/>
                </a:solidFill>
                <a:latin typeface="Barlow" pitchFamily="34" charset="0"/>
                <a:ea typeface="Barlow" pitchFamily="34" charset="-122"/>
                <a:cs typeface="Barlow" pitchFamily="34" charset="-120"/>
              </a:rPr>
              <a:t>Debugging and Validation:</a:t>
            </a:r>
            <a:r>
              <a:rPr lang="en-US" sz="1100" dirty="0">
                <a:solidFill>
                  <a:srgbClr val="E0E4E6"/>
                </a:solidFill>
                <a:latin typeface="Barlow" pitchFamily="34" charset="0"/>
                <a:ea typeface="Barlow" pitchFamily="34" charset="-122"/>
                <a:cs typeface="Barlow" pitchFamily="34" charset="-120"/>
              </a:rPr>
              <a:t> The heatmaps are also crucial for model developers to debug potential biases or errors, ensuring the model is learning from the correct features of the image.</a:t>
            </a:r>
            <a:endParaRPr lang="en-US" sz="1100" dirty="0"/>
          </a:p>
        </p:txBody>
      </p:sp>
      <p:sp>
        <p:nvSpPr>
          <p:cNvPr id="13" name="Text 9"/>
          <p:cNvSpPr/>
          <p:nvPr/>
        </p:nvSpPr>
        <p:spPr>
          <a:xfrm>
            <a:off x="9480113" y="6732238"/>
            <a:ext cx="4276725" cy="566857"/>
          </a:xfrm>
          <a:prstGeom prst="rect">
            <a:avLst/>
          </a:prstGeom>
          <a:noFill/>
          <a:ln/>
        </p:spPr>
        <p:txBody>
          <a:bodyPr wrap="square" lIns="0" tIns="0" rIns="0" bIns="0" rtlCol="0" anchor="t"/>
          <a:lstStyle/>
          <a:p>
            <a:pPr marL="0" indent="0" algn="l">
              <a:lnSpc>
                <a:spcPts val="1450"/>
              </a:lnSpc>
              <a:buNone/>
            </a:pPr>
            <a:r>
              <a:rPr lang="en-US" sz="1100" dirty="0">
                <a:solidFill>
                  <a:srgbClr val="E0E4E6"/>
                </a:solidFill>
                <a:latin typeface="Barlow" pitchFamily="34" charset="0"/>
                <a:ea typeface="Barlow" pitchFamily="34" charset="-122"/>
                <a:cs typeface="Barlow" pitchFamily="34" charset="-120"/>
              </a:rPr>
              <a:t>Together, the quantitative performance metrics and qualitative Grad-CAM visualizations confirm the efficacy and interpretability of our framework for pneumonia diagnosis.</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31996" y="762119"/>
            <a:ext cx="7417118" cy="330398"/>
          </a:xfrm>
          <a:prstGeom prst="rect">
            <a:avLst/>
          </a:prstGeom>
          <a:noFill/>
          <a:ln/>
        </p:spPr>
        <p:txBody>
          <a:bodyPr wrap="none" lIns="0" tIns="0" rIns="0" bIns="0" rtlCol="0" anchor="t"/>
          <a:lstStyle/>
          <a:p>
            <a:pPr marL="0" indent="0" algn="l">
              <a:buNone/>
            </a:pPr>
            <a:r>
              <a:rPr lang="en-US" sz="2800" b="1" dirty="0">
                <a:solidFill>
                  <a:srgbClr val="F0FCFF"/>
                </a:solidFill>
                <a:latin typeface="Spline Sans Bold" pitchFamily="34" charset="0"/>
                <a:ea typeface="Spline Sans Bold" pitchFamily="34" charset="-122"/>
                <a:cs typeface="Spline Sans Bold" pitchFamily="34" charset="-120"/>
              </a:rPr>
              <a:t>Future Work: Expanding the Horizon of AI in Medical Imaging</a:t>
            </a:r>
            <a:endParaRPr lang="en-US" sz="2800" dirty="0"/>
          </a:p>
        </p:txBody>
      </p:sp>
      <p:sp>
        <p:nvSpPr>
          <p:cNvPr id="3" name="Text 1"/>
          <p:cNvSpPr/>
          <p:nvPr/>
        </p:nvSpPr>
        <p:spPr>
          <a:xfrm>
            <a:off x="731996" y="1220986"/>
            <a:ext cx="13166408" cy="146447"/>
          </a:xfrm>
          <a:prstGeom prst="rect">
            <a:avLst/>
          </a:prstGeom>
          <a:noFill/>
          <a:ln/>
        </p:spPr>
        <p:txBody>
          <a:bodyPr wrap="none" lIns="0" tIns="0" rIns="0" bIns="0" rtlCol="0" anchor="t"/>
          <a:lstStyle/>
          <a:p>
            <a:pPr marL="0" indent="0" algn="l">
              <a:buNone/>
            </a:pPr>
            <a:r>
              <a:rPr lang="en-US" sz="1050" dirty="0">
                <a:solidFill>
                  <a:srgbClr val="E0E4E6"/>
                </a:solidFill>
                <a:latin typeface="Barlow" pitchFamily="34" charset="0"/>
                <a:ea typeface="Barlow" pitchFamily="34" charset="-122"/>
                <a:cs typeface="Barlow" pitchFamily="34" charset="-120"/>
              </a:rPr>
              <a:t>Our current framework lays a strong foundation for explainable AI in pneumonia diagnosis. However, the field of medical imaging and deep learning is constantly evolving, presenting numerous avenues for future research and enhancements.</a:t>
            </a:r>
            <a:endParaRPr lang="en-US" sz="1050" dirty="0"/>
          </a:p>
        </p:txBody>
      </p:sp>
      <p:pic>
        <p:nvPicPr>
          <p:cNvPr id="4" name="Image 0" descr="preencoded.png"/>
          <p:cNvPicPr>
            <a:picLocks noChangeAspect="1"/>
          </p:cNvPicPr>
          <p:nvPr/>
        </p:nvPicPr>
        <p:blipFill>
          <a:blip r:embed="rId3"/>
          <a:stretch>
            <a:fillRect/>
          </a:stretch>
        </p:blipFill>
        <p:spPr>
          <a:xfrm>
            <a:off x="3495675" y="1511737"/>
            <a:ext cx="2929295" cy="4277797"/>
          </a:xfrm>
          <a:prstGeom prst="rect">
            <a:avLst/>
          </a:prstGeom>
        </p:spPr>
      </p:pic>
      <p:sp>
        <p:nvSpPr>
          <p:cNvPr id="5" name="Text 2"/>
          <p:cNvSpPr/>
          <p:nvPr/>
        </p:nvSpPr>
        <p:spPr>
          <a:xfrm>
            <a:off x="731996" y="5861685"/>
            <a:ext cx="3170158" cy="165140"/>
          </a:xfrm>
          <a:prstGeom prst="rect">
            <a:avLst/>
          </a:prstGeom>
          <a:noFill/>
          <a:ln/>
        </p:spPr>
        <p:txBody>
          <a:bodyPr wrap="none" lIns="0" tIns="0" rIns="0" bIns="0" rtlCol="0" anchor="t"/>
          <a:lstStyle/>
          <a:p>
            <a:pPr marL="0" indent="0" algn="l">
              <a:buNone/>
            </a:pPr>
            <a:r>
              <a:rPr lang="en-US" sz="1100" b="1" dirty="0">
                <a:solidFill>
                  <a:srgbClr val="F0FCFF"/>
                </a:solidFill>
                <a:latin typeface="Spline Sans Bold" pitchFamily="34" charset="0"/>
                <a:ea typeface="Spline Sans Bold" pitchFamily="34" charset="-122"/>
                <a:cs typeface="Spline Sans Bold" pitchFamily="34" charset="-120"/>
              </a:rPr>
              <a:t>Multi-class Classification and Severity Assessment</a:t>
            </a:r>
            <a:endParaRPr lang="en-US" sz="1100" dirty="0"/>
          </a:p>
        </p:txBody>
      </p:sp>
      <p:sp>
        <p:nvSpPr>
          <p:cNvPr id="6" name="Text 3"/>
          <p:cNvSpPr/>
          <p:nvPr/>
        </p:nvSpPr>
        <p:spPr>
          <a:xfrm>
            <a:off x="731996" y="6090999"/>
            <a:ext cx="11935492" cy="585788"/>
          </a:xfrm>
          <a:prstGeom prst="rect">
            <a:avLst/>
          </a:prstGeom>
          <a:noFill/>
          <a:ln/>
        </p:spPr>
        <p:txBody>
          <a:bodyPr wrap="square" lIns="0" tIns="0" rIns="0" bIns="0" rtlCol="0" anchor="t"/>
          <a:lstStyle/>
          <a:p>
            <a:pPr marL="0" indent="0" algn="l">
              <a:buNone/>
            </a:pPr>
            <a:r>
              <a:rPr lang="en-US" sz="1050" dirty="0">
                <a:solidFill>
                  <a:srgbClr val="E0E4E6"/>
                </a:solidFill>
                <a:latin typeface="Barlow" pitchFamily="34" charset="0"/>
                <a:ea typeface="Barlow" pitchFamily="34" charset="-122"/>
                <a:cs typeface="Barlow" pitchFamily="34" charset="-120"/>
              </a:rPr>
              <a:t>Currently, our model focuses on binary classification (normal vs. pneumonia). A significant future direction involves expanding its capabilities to </a:t>
            </a:r>
            <a:r>
              <a:rPr lang="en-US" sz="1050" b="1" dirty="0">
                <a:solidFill>
                  <a:srgbClr val="E0E4E6"/>
                </a:solidFill>
                <a:latin typeface="Barlow" pitchFamily="34" charset="0"/>
                <a:ea typeface="Barlow" pitchFamily="34" charset="-122"/>
                <a:cs typeface="Barlow" pitchFamily="34" charset="-120"/>
              </a:rPr>
              <a:t>multi-class classification</a:t>
            </a:r>
            <a:r>
              <a:rPr lang="en-US" sz="1050" dirty="0">
                <a:solidFill>
                  <a:srgbClr val="E0E4E6"/>
                </a:solidFill>
                <a:latin typeface="Barlow" pitchFamily="34" charset="0"/>
                <a:ea typeface="Barlow" pitchFamily="34" charset="-122"/>
                <a:cs typeface="Barlow" pitchFamily="34" charset="-120"/>
              </a:rPr>
              <a:t>, differentiating between various types of pneumonia (e.g., bacterial, viral, fungal) and other lung pathologies that may present similarly. Furthermore, integrating </a:t>
            </a:r>
            <a:r>
              <a:rPr lang="en-US" sz="1050" b="1" dirty="0">
                <a:solidFill>
                  <a:srgbClr val="E0E4E6"/>
                </a:solidFill>
                <a:latin typeface="Barlow" pitchFamily="34" charset="0"/>
                <a:ea typeface="Barlow" pitchFamily="34" charset="-122"/>
                <a:cs typeface="Barlow" pitchFamily="34" charset="-120"/>
              </a:rPr>
              <a:t>severity assessment</a:t>
            </a:r>
            <a:r>
              <a:rPr lang="en-US" sz="1050" dirty="0">
                <a:solidFill>
                  <a:srgbClr val="E0E4E6"/>
                </a:solidFill>
                <a:latin typeface="Barlow" pitchFamily="34" charset="0"/>
                <a:ea typeface="Barlow" pitchFamily="34" charset="-122"/>
                <a:cs typeface="Barlow" pitchFamily="34" charset="-120"/>
              </a:rPr>
              <a:t> would be highly beneficial, allowing the model to quantify the extent of lung involvement and disease progression, which is crucial for treatment planning and prognosis.</a:t>
            </a:r>
            <a:endParaRPr lang="en-US" sz="1050" dirty="0"/>
          </a:p>
        </p:txBody>
      </p:sp>
      <p:sp>
        <p:nvSpPr>
          <p:cNvPr id="7" name="Text 4"/>
          <p:cNvSpPr/>
          <p:nvPr/>
        </p:nvSpPr>
        <p:spPr>
          <a:xfrm>
            <a:off x="731996" y="6740962"/>
            <a:ext cx="1960364" cy="165140"/>
          </a:xfrm>
          <a:prstGeom prst="rect">
            <a:avLst/>
          </a:prstGeom>
          <a:noFill/>
          <a:ln/>
        </p:spPr>
        <p:txBody>
          <a:bodyPr wrap="none" lIns="0" tIns="0" rIns="0" bIns="0" rtlCol="0" anchor="t"/>
          <a:lstStyle/>
          <a:p>
            <a:pPr marL="0" indent="0" algn="l">
              <a:buNone/>
            </a:pPr>
            <a:r>
              <a:rPr lang="en-US" sz="1100" b="1" dirty="0">
                <a:solidFill>
                  <a:srgbClr val="F0FCFF"/>
                </a:solidFill>
                <a:latin typeface="Spline Sans Bold" pitchFamily="34" charset="0"/>
                <a:ea typeface="Spline Sans Bold" pitchFamily="34" charset="-122"/>
                <a:cs typeface="Spline Sans Bold" pitchFamily="34" charset="-120"/>
              </a:rPr>
              <a:t>Integration of Clinical Metadata</a:t>
            </a:r>
            <a:endParaRPr lang="en-US" sz="1100" dirty="0"/>
          </a:p>
        </p:txBody>
      </p:sp>
      <p:sp>
        <p:nvSpPr>
          <p:cNvPr id="8" name="Text 5"/>
          <p:cNvSpPr/>
          <p:nvPr/>
        </p:nvSpPr>
        <p:spPr>
          <a:xfrm>
            <a:off x="731996" y="6970276"/>
            <a:ext cx="11935492" cy="439341"/>
          </a:xfrm>
          <a:prstGeom prst="rect">
            <a:avLst/>
          </a:prstGeom>
          <a:noFill/>
          <a:ln/>
        </p:spPr>
        <p:txBody>
          <a:bodyPr wrap="square" lIns="0" tIns="0" rIns="0" bIns="0" rtlCol="0" anchor="t"/>
          <a:lstStyle/>
          <a:p>
            <a:pPr marL="0" indent="0" algn="l">
              <a:buNone/>
            </a:pPr>
            <a:r>
              <a:rPr lang="en-US" sz="1050" dirty="0">
                <a:solidFill>
                  <a:srgbClr val="E0E4E6"/>
                </a:solidFill>
                <a:latin typeface="Barlow" pitchFamily="34" charset="0"/>
                <a:ea typeface="Barlow" pitchFamily="34" charset="-122"/>
                <a:cs typeface="Barlow" pitchFamily="34" charset="-120"/>
              </a:rPr>
              <a:t>The diagnostic accuracy of AI models can be further enhanced by incorporating </a:t>
            </a:r>
            <a:r>
              <a:rPr lang="en-US" sz="1050" b="1" dirty="0">
                <a:solidFill>
                  <a:srgbClr val="E0E4E6"/>
                </a:solidFill>
                <a:latin typeface="Barlow" pitchFamily="34" charset="0"/>
                <a:ea typeface="Barlow" pitchFamily="34" charset="-122"/>
                <a:cs typeface="Barlow" pitchFamily="34" charset="-120"/>
              </a:rPr>
              <a:t>clinical metadata</a:t>
            </a:r>
            <a:r>
              <a:rPr lang="en-US" sz="1050" dirty="0">
                <a:solidFill>
                  <a:srgbClr val="E0E4E6"/>
                </a:solidFill>
                <a:latin typeface="Barlow" pitchFamily="34" charset="0"/>
                <a:ea typeface="Barlow" pitchFamily="34" charset="-122"/>
                <a:cs typeface="Barlow" pitchFamily="34" charset="-120"/>
              </a:rPr>
              <a:t> alongside image data. This includes patient demographics (age, sex), clinical symptoms, laboratory results, and medical history. Fusing these diverse data modalities could provide a more holistic view, improve diagnostic precision, and help in differentiating between conditions that appear similar on imaging but have distinct clinical presentations.</a:t>
            </a:r>
            <a:endParaRPr lang="en-US" sz="1050" dirty="0"/>
          </a:p>
        </p:txBody>
      </p:sp>
      <p:sp>
        <p:nvSpPr>
          <p:cNvPr id="9" name="Text 6"/>
          <p:cNvSpPr/>
          <p:nvPr/>
        </p:nvSpPr>
        <p:spPr>
          <a:xfrm>
            <a:off x="8687693" y="1644849"/>
            <a:ext cx="3008471" cy="165140"/>
          </a:xfrm>
          <a:prstGeom prst="rect">
            <a:avLst/>
          </a:prstGeom>
          <a:noFill/>
          <a:ln/>
        </p:spPr>
        <p:txBody>
          <a:bodyPr wrap="none" lIns="0" tIns="0" rIns="0" bIns="0" rtlCol="0" anchor="t"/>
          <a:lstStyle/>
          <a:p>
            <a:pPr marL="0" indent="0" algn="l">
              <a:buNone/>
            </a:pPr>
            <a:r>
              <a:rPr lang="en-US" sz="1100" b="1" dirty="0">
                <a:solidFill>
                  <a:srgbClr val="F0FCFF"/>
                </a:solidFill>
                <a:latin typeface="Spline Sans Bold" pitchFamily="34" charset="0"/>
                <a:ea typeface="Spline Sans Bold" pitchFamily="34" charset="-122"/>
                <a:cs typeface="Spline Sans Bold" pitchFamily="34" charset="-120"/>
              </a:rPr>
              <a:t>Longitudinal Studies and Prognostic Capabilities</a:t>
            </a:r>
            <a:endParaRPr lang="en-US" sz="1100" dirty="0"/>
          </a:p>
        </p:txBody>
      </p:sp>
      <p:sp>
        <p:nvSpPr>
          <p:cNvPr id="10" name="Text 7"/>
          <p:cNvSpPr/>
          <p:nvPr/>
        </p:nvSpPr>
        <p:spPr>
          <a:xfrm>
            <a:off x="8693396" y="1996083"/>
            <a:ext cx="4419719" cy="732234"/>
          </a:xfrm>
          <a:prstGeom prst="rect">
            <a:avLst/>
          </a:prstGeom>
          <a:noFill/>
          <a:ln/>
        </p:spPr>
        <p:txBody>
          <a:bodyPr wrap="square" lIns="0" tIns="0" rIns="0" bIns="0" rtlCol="0" anchor="t"/>
          <a:lstStyle/>
          <a:p>
            <a:pPr marL="0" indent="0" algn="l">
              <a:buNone/>
            </a:pPr>
            <a:r>
              <a:rPr lang="en-US" sz="1050" dirty="0">
                <a:solidFill>
                  <a:srgbClr val="E0E4E6"/>
                </a:solidFill>
                <a:latin typeface="Barlow" pitchFamily="34" charset="0"/>
                <a:ea typeface="Barlow" pitchFamily="34" charset="-122"/>
                <a:cs typeface="Barlow" pitchFamily="34" charset="-120"/>
              </a:rPr>
              <a:t>Applying our framework to </a:t>
            </a:r>
            <a:r>
              <a:rPr lang="en-US" sz="1050" b="1" dirty="0">
                <a:solidFill>
                  <a:srgbClr val="E0E4E6"/>
                </a:solidFill>
                <a:latin typeface="Barlow" pitchFamily="34" charset="0"/>
                <a:ea typeface="Barlow" pitchFamily="34" charset="-122"/>
                <a:cs typeface="Barlow" pitchFamily="34" charset="-120"/>
              </a:rPr>
              <a:t>longitudinal datasets</a:t>
            </a:r>
            <a:r>
              <a:rPr lang="en-US" sz="1050" dirty="0">
                <a:solidFill>
                  <a:srgbClr val="E0E4E6"/>
                </a:solidFill>
                <a:latin typeface="Barlow" pitchFamily="34" charset="0"/>
                <a:ea typeface="Barlow" pitchFamily="34" charset="-122"/>
                <a:cs typeface="Barlow" pitchFamily="34" charset="-120"/>
              </a:rPr>
              <a:t> (sequential X-rays of the same patient over time) could enable the model to track disease progression or regression. This would open doors for developing </a:t>
            </a:r>
            <a:r>
              <a:rPr lang="en-US" sz="1050" b="1" dirty="0">
                <a:solidFill>
                  <a:srgbClr val="E0E4E6"/>
                </a:solidFill>
                <a:latin typeface="Barlow" pitchFamily="34" charset="0"/>
                <a:ea typeface="Barlow" pitchFamily="34" charset="-122"/>
                <a:cs typeface="Barlow" pitchFamily="34" charset="-120"/>
              </a:rPr>
              <a:t>prognostic capabilities</a:t>
            </a:r>
            <a:r>
              <a:rPr lang="en-US" sz="1050" dirty="0">
                <a:solidFill>
                  <a:srgbClr val="E0E4E6"/>
                </a:solidFill>
                <a:latin typeface="Barlow" pitchFamily="34" charset="0"/>
                <a:ea typeface="Barlow" pitchFamily="34" charset="-122"/>
                <a:cs typeface="Barlow" pitchFamily="34" charset="-120"/>
              </a:rPr>
              <a:t>, allowing clinicians to predict patient outcomes, response to treatment, or potential complications based on imaging biomarkers extracted by the AI.</a:t>
            </a:r>
            <a:endParaRPr lang="en-US" sz="1050" dirty="0"/>
          </a:p>
        </p:txBody>
      </p:sp>
      <p:sp>
        <p:nvSpPr>
          <p:cNvPr id="11" name="Text 8"/>
          <p:cNvSpPr/>
          <p:nvPr/>
        </p:nvSpPr>
        <p:spPr>
          <a:xfrm>
            <a:off x="8688681" y="3038594"/>
            <a:ext cx="2228493" cy="165140"/>
          </a:xfrm>
          <a:prstGeom prst="rect">
            <a:avLst/>
          </a:prstGeom>
          <a:noFill/>
          <a:ln/>
        </p:spPr>
        <p:txBody>
          <a:bodyPr wrap="none" lIns="0" tIns="0" rIns="0" bIns="0" rtlCol="0" anchor="t"/>
          <a:lstStyle/>
          <a:p>
            <a:pPr marL="0" indent="0" algn="l">
              <a:buNone/>
            </a:pPr>
            <a:r>
              <a:rPr lang="en-US" sz="1100" b="1" dirty="0">
                <a:solidFill>
                  <a:srgbClr val="F0FCFF"/>
                </a:solidFill>
                <a:latin typeface="Spline Sans Bold" pitchFamily="34" charset="0"/>
                <a:ea typeface="Spline Sans Bold" pitchFamily="34" charset="-122"/>
                <a:cs typeface="Spline Sans Bold" pitchFamily="34" charset="-120"/>
              </a:rPr>
              <a:t>Enhanced Explainability Techniques</a:t>
            </a:r>
            <a:endParaRPr lang="en-US" sz="1100" dirty="0"/>
          </a:p>
        </p:txBody>
      </p:sp>
      <p:sp>
        <p:nvSpPr>
          <p:cNvPr id="12" name="Text 9"/>
          <p:cNvSpPr/>
          <p:nvPr/>
        </p:nvSpPr>
        <p:spPr>
          <a:xfrm>
            <a:off x="8707314" y="3427095"/>
            <a:ext cx="4419719" cy="732234"/>
          </a:xfrm>
          <a:prstGeom prst="rect">
            <a:avLst/>
          </a:prstGeom>
          <a:noFill/>
          <a:ln/>
        </p:spPr>
        <p:txBody>
          <a:bodyPr wrap="square" lIns="0" tIns="0" rIns="0" bIns="0" rtlCol="0" anchor="t"/>
          <a:lstStyle/>
          <a:p>
            <a:pPr marL="0" indent="0" algn="l">
              <a:buNone/>
            </a:pPr>
            <a:r>
              <a:rPr lang="en-US" sz="1050" dirty="0">
                <a:solidFill>
                  <a:srgbClr val="E0E4E6"/>
                </a:solidFill>
                <a:latin typeface="Barlow" pitchFamily="34" charset="0"/>
                <a:ea typeface="Barlow" pitchFamily="34" charset="-122"/>
                <a:cs typeface="Barlow" pitchFamily="34" charset="-120"/>
              </a:rPr>
              <a:t>While Grad-CAM provides excellent spatial localization, exploring other advanced explainability techniques (e.g., LIME, SHAP, attention-based mechanisms) could offer deeper insights into the model's reasoning. Developing </a:t>
            </a:r>
            <a:r>
              <a:rPr lang="en-US" sz="1050" b="1" dirty="0">
                <a:solidFill>
                  <a:srgbClr val="E0E4E6"/>
                </a:solidFill>
                <a:latin typeface="Barlow" pitchFamily="34" charset="0"/>
                <a:ea typeface="Barlow" pitchFamily="34" charset="-122"/>
                <a:cs typeface="Barlow" pitchFamily="34" charset="-120"/>
              </a:rPr>
              <a:t>human-understandable explanations</a:t>
            </a:r>
            <a:r>
              <a:rPr lang="en-US" sz="1050" dirty="0">
                <a:solidFill>
                  <a:srgbClr val="E0E4E6"/>
                </a:solidFill>
                <a:latin typeface="Barlow" pitchFamily="34" charset="0"/>
                <a:ea typeface="Barlow" pitchFamily="34" charset="-122"/>
                <a:cs typeface="Barlow" pitchFamily="34" charset="-120"/>
              </a:rPr>
              <a:t> that directly link AI features to known pathological patterns would further bridge the gap between AI predictions and clinical decision-making.</a:t>
            </a:r>
            <a:endParaRPr lang="en-US" sz="1050" dirty="0"/>
          </a:p>
        </p:txBody>
      </p:sp>
      <p:sp>
        <p:nvSpPr>
          <p:cNvPr id="13" name="Text 10"/>
          <p:cNvSpPr/>
          <p:nvPr/>
        </p:nvSpPr>
        <p:spPr>
          <a:xfrm>
            <a:off x="8706730" y="4647545"/>
            <a:ext cx="1828919" cy="165140"/>
          </a:xfrm>
          <a:prstGeom prst="rect">
            <a:avLst/>
          </a:prstGeom>
          <a:noFill/>
          <a:ln/>
        </p:spPr>
        <p:txBody>
          <a:bodyPr wrap="none" lIns="0" tIns="0" rIns="0" bIns="0" rtlCol="0" anchor="t"/>
          <a:lstStyle/>
          <a:p>
            <a:pPr marL="0" indent="0" algn="l">
              <a:buNone/>
            </a:pPr>
            <a:r>
              <a:rPr lang="en-US" sz="1100" b="1" dirty="0">
                <a:solidFill>
                  <a:srgbClr val="F0FCFF"/>
                </a:solidFill>
                <a:latin typeface="Spline Sans Bold" pitchFamily="34" charset="0"/>
                <a:ea typeface="Spline Sans Bold" pitchFamily="34" charset="-122"/>
                <a:cs typeface="Spline Sans Bold" pitchFamily="34" charset="-120"/>
              </a:rPr>
              <a:t>Real-world Clinical Validation</a:t>
            </a:r>
            <a:endParaRPr lang="en-US" sz="1100" dirty="0"/>
          </a:p>
        </p:txBody>
      </p:sp>
      <p:sp>
        <p:nvSpPr>
          <p:cNvPr id="14" name="Text 11"/>
          <p:cNvSpPr/>
          <p:nvPr/>
        </p:nvSpPr>
        <p:spPr>
          <a:xfrm>
            <a:off x="8707314" y="5008007"/>
            <a:ext cx="4419719" cy="585788"/>
          </a:xfrm>
          <a:prstGeom prst="rect">
            <a:avLst/>
          </a:prstGeom>
          <a:noFill/>
          <a:ln/>
        </p:spPr>
        <p:txBody>
          <a:bodyPr wrap="square" lIns="0" tIns="0" rIns="0" bIns="0" rtlCol="0" anchor="t"/>
          <a:lstStyle/>
          <a:p>
            <a:pPr marL="0" indent="0" algn="l">
              <a:buNone/>
            </a:pPr>
            <a:r>
              <a:rPr lang="en-US" sz="1050" dirty="0">
                <a:solidFill>
                  <a:srgbClr val="E0E4E6"/>
                </a:solidFill>
                <a:latin typeface="Barlow" pitchFamily="34" charset="0"/>
                <a:ea typeface="Barlow" pitchFamily="34" charset="-122"/>
                <a:cs typeface="Barlow" pitchFamily="34" charset="-120"/>
              </a:rPr>
              <a:t>Ultimately, extensive </a:t>
            </a:r>
            <a:r>
              <a:rPr lang="en-US" sz="1050" b="1" dirty="0">
                <a:solidFill>
                  <a:srgbClr val="E0E4E6"/>
                </a:solidFill>
                <a:latin typeface="Barlow" pitchFamily="34" charset="0"/>
                <a:ea typeface="Barlow" pitchFamily="34" charset="-122"/>
                <a:cs typeface="Barlow" pitchFamily="34" charset="-120"/>
              </a:rPr>
              <a:t>real-world clinical validation</a:t>
            </a:r>
            <a:r>
              <a:rPr lang="en-US" sz="1050" dirty="0">
                <a:solidFill>
                  <a:srgbClr val="E0E4E6"/>
                </a:solidFill>
                <a:latin typeface="Barlow" pitchFamily="34" charset="0"/>
                <a:ea typeface="Barlow" pitchFamily="34" charset="-122"/>
                <a:cs typeface="Barlow" pitchFamily="34" charset="-120"/>
              </a:rPr>
              <a:t> through prospective studies is crucial. Collaborating with medical institutions to test the framework in diverse clinical settings and with larger, more varied patient populations will be essential to confirm its robustness, generalizability, and clinical utility.</a:t>
            </a:r>
            <a:endParaRPr lang="en-US" sz="10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81063" y="862370"/>
            <a:ext cx="6870025" cy="428268"/>
          </a:xfrm>
          <a:prstGeom prst="rect">
            <a:avLst/>
          </a:prstGeom>
          <a:noFill/>
          <a:ln/>
        </p:spPr>
        <p:txBody>
          <a:bodyPr wrap="none" lIns="0" tIns="0" rIns="0" bIns="0" rtlCol="0" anchor="t"/>
          <a:lstStyle/>
          <a:p>
            <a:pPr marL="0" indent="0" algn="l">
              <a:lnSpc>
                <a:spcPts val="3350"/>
              </a:lnSpc>
              <a:buNone/>
            </a:pPr>
            <a:r>
              <a:rPr lang="en-US" sz="2650" b="1" dirty="0">
                <a:solidFill>
                  <a:srgbClr val="F0FCFF"/>
                </a:solidFill>
                <a:latin typeface="Spline Sans Bold" pitchFamily="34" charset="0"/>
                <a:ea typeface="Spline Sans Bold" pitchFamily="34" charset="-122"/>
                <a:cs typeface="Spline Sans Bold" pitchFamily="34" charset="-120"/>
              </a:rPr>
              <a:t>Broader Impact and Ethical Considerations</a:t>
            </a:r>
            <a:endParaRPr lang="en-US" sz="2650" dirty="0"/>
          </a:p>
        </p:txBody>
      </p:sp>
      <p:sp>
        <p:nvSpPr>
          <p:cNvPr id="3" name="Text 1"/>
          <p:cNvSpPr/>
          <p:nvPr/>
        </p:nvSpPr>
        <p:spPr>
          <a:xfrm>
            <a:off x="881063" y="1506498"/>
            <a:ext cx="12868275" cy="419338"/>
          </a:xfrm>
          <a:prstGeom prst="rect">
            <a:avLst/>
          </a:prstGeom>
          <a:noFill/>
          <a:ln/>
        </p:spPr>
        <p:txBody>
          <a:bodyPr wrap="square" lIns="0" tIns="0" rIns="0" bIns="0" rtlCol="0" anchor="t"/>
          <a:lstStyle/>
          <a:p>
            <a:pPr marL="0" indent="0" algn="l">
              <a:lnSpc>
                <a:spcPts val="1650"/>
              </a:lnSpc>
              <a:buNone/>
            </a:pPr>
            <a:r>
              <a:rPr lang="en-US" sz="1200" dirty="0">
                <a:solidFill>
                  <a:srgbClr val="E0E4E6"/>
                </a:solidFill>
                <a:latin typeface="Barlow" pitchFamily="34" charset="0"/>
                <a:ea typeface="Barlow" pitchFamily="34" charset="-122"/>
                <a:cs typeface="Barlow" pitchFamily="34" charset="-120"/>
              </a:rPr>
              <a:t>The development of explainable deep learning frameworks for medical diagnosis carries profound implications beyond technical performance. It touches upon patient care, clinical workflows, and ethical responsibilities.</a:t>
            </a:r>
            <a:endParaRPr lang="en-US" sz="1200" dirty="0"/>
          </a:p>
        </p:txBody>
      </p:sp>
      <p:sp>
        <p:nvSpPr>
          <p:cNvPr id="4" name="Shape 2"/>
          <p:cNvSpPr/>
          <p:nvPr/>
        </p:nvSpPr>
        <p:spPr>
          <a:xfrm>
            <a:off x="881063" y="2278380"/>
            <a:ext cx="6380202" cy="1470184"/>
          </a:xfrm>
          <a:prstGeom prst="roundRect">
            <a:avLst>
              <a:gd name="adj" fmla="val 7464"/>
            </a:avLst>
          </a:prstGeom>
          <a:solidFill>
            <a:srgbClr val="0A081B">
              <a:alpha val="75000"/>
            </a:srgbClr>
          </a:solidFill>
          <a:ln/>
        </p:spPr>
        <p:txBody>
          <a:bodyPr/>
          <a:lstStyle/>
          <a:p>
            <a:endParaRPr lang="en-US"/>
          </a:p>
        </p:txBody>
      </p:sp>
      <p:sp>
        <p:nvSpPr>
          <p:cNvPr id="5" name="Shape 3"/>
          <p:cNvSpPr/>
          <p:nvPr/>
        </p:nvSpPr>
        <p:spPr>
          <a:xfrm>
            <a:off x="881063" y="2255520"/>
            <a:ext cx="6380202" cy="91440"/>
          </a:xfrm>
          <a:prstGeom prst="roundRect">
            <a:avLst>
              <a:gd name="adj" fmla="val 252964"/>
            </a:avLst>
          </a:prstGeom>
          <a:solidFill>
            <a:srgbClr val="16FFBB"/>
          </a:solidFill>
          <a:ln/>
        </p:spPr>
        <p:txBody>
          <a:bodyPr/>
          <a:lstStyle/>
          <a:p>
            <a:endParaRPr lang="en-US"/>
          </a:p>
        </p:txBody>
      </p:sp>
      <p:sp>
        <p:nvSpPr>
          <p:cNvPr id="6" name="Shape 4"/>
          <p:cNvSpPr/>
          <p:nvPr/>
        </p:nvSpPr>
        <p:spPr>
          <a:xfrm>
            <a:off x="3839825" y="2047161"/>
            <a:ext cx="462558" cy="462558"/>
          </a:xfrm>
          <a:prstGeom prst="roundRect">
            <a:avLst>
              <a:gd name="adj" fmla="val 197683"/>
            </a:avLst>
          </a:prstGeom>
          <a:solidFill>
            <a:srgbClr val="16FFBB"/>
          </a:solidFill>
          <a:ln/>
        </p:spPr>
        <p:txBody>
          <a:bodyPr/>
          <a:lstStyle/>
          <a:p>
            <a:endParaRPr lang="en-US"/>
          </a:p>
        </p:txBody>
      </p:sp>
      <p:sp>
        <p:nvSpPr>
          <p:cNvPr id="7" name="Text 5"/>
          <p:cNvSpPr/>
          <p:nvPr/>
        </p:nvSpPr>
        <p:spPr>
          <a:xfrm>
            <a:off x="3978533" y="2162770"/>
            <a:ext cx="185023" cy="231219"/>
          </a:xfrm>
          <a:prstGeom prst="rect">
            <a:avLst/>
          </a:prstGeom>
          <a:noFill/>
          <a:ln/>
        </p:spPr>
        <p:txBody>
          <a:bodyPr wrap="none" lIns="0" tIns="0" rIns="0" bIns="0" rtlCol="0" anchor="t"/>
          <a:lstStyle/>
          <a:p>
            <a:pPr marL="0" indent="0" algn="l">
              <a:lnSpc>
                <a:spcPts val="1950"/>
              </a:lnSpc>
              <a:buNone/>
            </a:pPr>
            <a:r>
              <a:rPr lang="en-US" sz="1450" b="1" dirty="0">
                <a:solidFill>
                  <a:srgbClr val="000000"/>
                </a:solidFill>
                <a:latin typeface="Spline Sans Bold" pitchFamily="34" charset="0"/>
                <a:ea typeface="Spline Sans Bold" pitchFamily="34" charset="-122"/>
                <a:cs typeface="Spline Sans Bold" pitchFamily="34" charset="-120"/>
              </a:rPr>
              <a:t>1</a:t>
            </a:r>
            <a:endParaRPr lang="en-US" sz="1450" dirty="0"/>
          </a:p>
        </p:txBody>
      </p:sp>
      <p:sp>
        <p:nvSpPr>
          <p:cNvPr id="8" name="Text 6"/>
          <p:cNvSpPr/>
          <p:nvPr/>
        </p:nvSpPr>
        <p:spPr>
          <a:xfrm>
            <a:off x="1058108" y="2663785"/>
            <a:ext cx="2243257" cy="214074"/>
          </a:xfrm>
          <a:prstGeom prst="rect">
            <a:avLst/>
          </a:prstGeom>
          <a:noFill/>
          <a:ln/>
        </p:spPr>
        <p:txBody>
          <a:bodyPr wrap="none" lIns="0" tIns="0" rIns="0" bIns="0" rtlCol="0" anchor="t"/>
          <a:lstStyle/>
          <a:p>
            <a:pPr marL="0" indent="0" algn="l">
              <a:lnSpc>
                <a:spcPts val="1650"/>
              </a:lnSpc>
              <a:buNone/>
            </a:pPr>
            <a:r>
              <a:rPr lang="en-US" sz="1300" b="1" dirty="0">
                <a:solidFill>
                  <a:srgbClr val="E0E4E6"/>
                </a:solidFill>
                <a:latin typeface="Spline Sans Bold" pitchFamily="34" charset="0"/>
                <a:ea typeface="Spline Sans Bold" pitchFamily="34" charset="-122"/>
                <a:cs typeface="Spline Sans Bold" pitchFamily="34" charset="-120"/>
              </a:rPr>
              <a:t>Improved Patient Outcomes</a:t>
            </a:r>
            <a:endParaRPr lang="en-US" sz="1300" dirty="0"/>
          </a:p>
        </p:txBody>
      </p:sp>
      <p:sp>
        <p:nvSpPr>
          <p:cNvPr id="9" name="Text 7"/>
          <p:cNvSpPr/>
          <p:nvPr/>
        </p:nvSpPr>
        <p:spPr>
          <a:xfrm>
            <a:off x="1058108" y="2942511"/>
            <a:ext cx="6026110" cy="629007"/>
          </a:xfrm>
          <a:prstGeom prst="rect">
            <a:avLst/>
          </a:prstGeom>
          <a:noFill/>
          <a:ln/>
        </p:spPr>
        <p:txBody>
          <a:bodyPr wrap="square" lIns="0" tIns="0" rIns="0" bIns="0" rtlCol="0" anchor="t"/>
          <a:lstStyle/>
          <a:p>
            <a:pPr marL="0" indent="0" algn="l">
              <a:lnSpc>
                <a:spcPts val="1650"/>
              </a:lnSpc>
              <a:buNone/>
            </a:pPr>
            <a:r>
              <a:rPr lang="en-US" sz="1200" dirty="0">
                <a:solidFill>
                  <a:srgbClr val="E0E4E6"/>
                </a:solidFill>
                <a:latin typeface="Barlow" pitchFamily="34" charset="0"/>
                <a:ea typeface="Barlow" pitchFamily="34" charset="-122"/>
                <a:cs typeface="Barlow" pitchFamily="34" charset="-120"/>
              </a:rPr>
              <a:t>By reducing diagnostic errors and accelerating detection, our framework can lead to earlier intervention and more effective treatment plans, directly improving patient recovery rates and reducing morbidity.</a:t>
            </a:r>
            <a:endParaRPr lang="en-US" sz="1200" dirty="0"/>
          </a:p>
        </p:txBody>
      </p:sp>
      <p:sp>
        <p:nvSpPr>
          <p:cNvPr id="10" name="Shape 8"/>
          <p:cNvSpPr/>
          <p:nvPr/>
        </p:nvSpPr>
        <p:spPr>
          <a:xfrm>
            <a:off x="7369135" y="2278380"/>
            <a:ext cx="6380202" cy="1470184"/>
          </a:xfrm>
          <a:prstGeom prst="roundRect">
            <a:avLst>
              <a:gd name="adj" fmla="val 7464"/>
            </a:avLst>
          </a:prstGeom>
          <a:solidFill>
            <a:srgbClr val="0A081B">
              <a:alpha val="75000"/>
            </a:srgbClr>
          </a:solidFill>
          <a:ln/>
        </p:spPr>
        <p:txBody>
          <a:bodyPr/>
          <a:lstStyle/>
          <a:p>
            <a:endParaRPr lang="en-US"/>
          </a:p>
        </p:txBody>
      </p:sp>
      <p:sp>
        <p:nvSpPr>
          <p:cNvPr id="11" name="Shape 9"/>
          <p:cNvSpPr/>
          <p:nvPr/>
        </p:nvSpPr>
        <p:spPr>
          <a:xfrm>
            <a:off x="7369135" y="2255520"/>
            <a:ext cx="6380202" cy="91440"/>
          </a:xfrm>
          <a:prstGeom prst="roundRect">
            <a:avLst>
              <a:gd name="adj" fmla="val 252964"/>
            </a:avLst>
          </a:prstGeom>
          <a:solidFill>
            <a:srgbClr val="29DDDA"/>
          </a:solidFill>
          <a:ln/>
        </p:spPr>
        <p:txBody>
          <a:bodyPr/>
          <a:lstStyle/>
          <a:p>
            <a:endParaRPr lang="en-US"/>
          </a:p>
        </p:txBody>
      </p:sp>
      <p:sp>
        <p:nvSpPr>
          <p:cNvPr id="12" name="Shape 10"/>
          <p:cNvSpPr/>
          <p:nvPr/>
        </p:nvSpPr>
        <p:spPr>
          <a:xfrm>
            <a:off x="10327898" y="2047161"/>
            <a:ext cx="462558" cy="462558"/>
          </a:xfrm>
          <a:prstGeom prst="roundRect">
            <a:avLst>
              <a:gd name="adj" fmla="val 197683"/>
            </a:avLst>
          </a:prstGeom>
          <a:solidFill>
            <a:srgbClr val="16FFBB"/>
          </a:solidFill>
          <a:ln/>
        </p:spPr>
        <p:txBody>
          <a:bodyPr/>
          <a:lstStyle/>
          <a:p>
            <a:endParaRPr lang="en-US"/>
          </a:p>
        </p:txBody>
      </p:sp>
      <p:sp>
        <p:nvSpPr>
          <p:cNvPr id="13" name="Text 11"/>
          <p:cNvSpPr/>
          <p:nvPr/>
        </p:nvSpPr>
        <p:spPr>
          <a:xfrm>
            <a:off x="10466606" y="2162770"/>
            <a:ext cx="185023" cy="231219"/>
          </a:xfrm>
          <a:prstGeom prst="rect">
            <a:avLst/>
          </a:prstGeom>
          <a:noFill/>
          <a:ln/>
        </p:spPr>
        <p:txBody>
          <a:bodyPr wrap="none" lIns="0" tIns="0" rIns="0" bIns="0" rtlCol="0" anchor="t"/>
          <a:lstStyle/>
          <a:p>
            <a:pPr marL="0" indent="0" algn="l">
              <a:lnSpc>
                <a:spcPts val="1950"/>
              </a:lnSpc>
              <a:buNone/>
            </a:pPr>
            <a:r>
              <a:rPr lang="en-US" sz="1450" b="1" dirty="0">
                <a:solidFill>
                  <a:srgbClr val="000000"/>
                </a:solidFill>
                <a:latin typeface="Spline Sans Bold" pitchFamily="34" charset="0"/>
                <a:ea typeface="Spline Sans Bold" pitchFamily="34" charset="-122"/>
                <a:cs typeface="Spline Sans Bold" pitchFamily="34" charset="-120"/>
              </a:rPr>
              <a:t>2</a:t>
            </a:r>
            <a:endParaRPr lang="en-US" sz="1450" dirty="0"/>
          </a:p>
        </p:txBody>
      </p:sp>
      <p:sp>
        <p:nvSpPr>
          <p:cNvPr id="14" name="Text 12"/>
          <p:cNvSpPr/>
          <p:nvPr/>
        </p:nvSpPr>
        <p:spPr>
          <a:xfrm>
            <a:off x="7546181" y="2663785"/>
            <a:ext cx="2278142" cy="214074"/>
          </a:xfrm>
          <a:prstGeom prst="rect">
            <a:avLst/>
          </a:prstGeom>
          <a:noFill/>
          <a:ln/>
        </p:spPr>
        <p:txBody>
          <a:bodyPr wrap="none" lIns="0" tIns="0" rIns="0" bIns="0" rtlCol="0" anchor="t"/>
          <a:lstStyle/>
          <a:p>
            <a:pPr marL="0" indent="0" algn="l">
              <a:lnSpc>
                <a:spcPts val="1650"/>
              </a:lnSpc>
              <a:buNone/>
            </a:pPr>
            <a:r>
              <a:rPr lang="en-US" sz="1300" b="1" dirty="0">
                <a:solidFill>
                  <a:srgbClr val="E0E4E6"/>
                </a:solidFill>
                <a:latin typeface="Spline Sans Bold" pitchFamily="34" charset="0"/>
                <a:ea typeface="Spline Sans Bold" pitchFamily="34" charset="-122"/>
                <a:cs typeface="Spline Sans Bold" pitchFamily="34" charset="-120"/>
              </a:rPr>
              <a:t>Enhanced Clinical Efficiency</a:t>
            </a:r>
            <a:endParaRPr lang="en-US" sz="1300" dirty="0"/>
          </a:p>
        </p:txBody>
      </p:sp>
      <p:sp>
        <p:nvSpPr>
          <p:cNvPr id="15" name="Text 13"/>
          <p:cNvSpPr/>
          <p:nvPr/>
        </p:nvSpPr>
        <p:spPr>
          <a:xfrm>
            <a:off x="7546181" y="2942511"/>
            <a:ext cx="6026110" cy="629007"/>
          </a:xfrm>
          <a:prstGeom prst="rect">
            <a:avLst/>
          </a:prstGeom>
          <a:noFill/>
          <a:ln/>
        </p:spPr>
        <p:txBody>
          <a:bodyPr wrap="square" lIns="0" tIns="0" rIns="0" bIns="0" rtlCol="0" anchor="t"/>
          <a:lstStyle/>
          <a:p>
            <a:pPr marL="0" indent="0" algn="l">
              <a:lnSpc>
                <a:spcPts val="1650"/>
              </a:lnSpc>
              <a:buNone/>
            </a:pPr>
            <a:r>
              <a:rPr lang="en-US" sz="1200" dirty="0">
                <a:solidFill>
                  <a:srgbClr val="E0E4E6"/>
                </a:solidFill>
                <a:latin typeface="Barlow" pitchFamily="34" charset="0"/>
                <a:ea typeface="Barlow" pitchFamily="34" charset="-122"/>
                <a:cs typeface="Barlow" pitchFamily="34" charset="-120"/>
              </a:rPr>
              <a:t>The AI acts as an intelligent assistant, streamlining the review process for radiologists and clinicians. This can free up valuable time, allowing medical professionals to focus on complex cases and direct patient care.</a:t>
            </a:r>
            <a:endParaRPr lang="en-US" sz="1200" dirty="0"/>
          </a:p>
        </p:txBody>
      </p:sp>
      <p:sp>
        <p:nvSpPr>
          <p:cNvPr id="16" name="Shape 14"/>
          <p:cNvSpPr/>
          <p:nvPr/>
        </p:nvSpPr>
        <p:spPr>
          <a:xfrm>
            <a:off x="881063" y="4087654"/>
            <a:ext cx="6380202" cy="1470184"/>
          </a:xfrm>
          <a:prstGeom prst="roundRect">
            <a:avLst>
              <a:gd name="adj" fmla="val 7464"/>
            </a:avLst>
          </a:prstGeom>
          <a:solidFill>
            <a:srgbClr val="0A081B">
              <a:alpha val="75000"/>
            </a:srgbClr>
          </a:solidFill>
          <a:ln/>
        </p:spPr>
        <p:txBody>
          <a:bodyPr/>
          <a:lstStyle/>
          <a:p>
            <a:endParaRPr lang="en-US"/>
          </a:p>
        </p:txBody>
      </p:sp>
      <p:sp>
        <p:nvSpPr>
          <p:cNvPr id="17" name="Shape 15"/>
          <p:cNvSpPr/>
          <p:nvPr/>
        </p:nvSpPr>
        <p:spPr>
          <a:xfrm>
            <a:off x="881063" y="4064794"/>
            <a:ext cx="6380202" cy="91440"/>
          </a:xfrm>
          <a:prstGeom prst="roundRect">
            <a:avLst>
              <a:gd name="adj" fmla="val 252964"/>
            </a:avLst>
          </a:prstGeom>
          <a:solidFill>
            <a:srgbClr val="37A7E7"/>
          </a:solidFill>
          <a:ln/>
        </p:spPr>
        <p:txBody>
          <a:bodyPr/>
          <a:lstStyle/>
          <a:p>
            <a:endParaRPr lang="en-US"/>
          </a:p>
        </p:txBody>
      </p:sp>
      <p:sp>
        <p:nvSpPr>
          <p:cNvPr id="18" name="Shape 16"/>
          <p:cNvSpPr/>
          <p:nvPr/>
        </p:nvSpPr>
        <p:spPr>
          <a:xfrm>
            <a:off x="3839825" y="3856434"/>
            <a:ext cx="462558" cy="462558"/>
          </a:xfrm>
          <a:prstGeom prst="roundRect">
            <a:avLst>
              <a:gd name="adj" fmla="val 197683"/>
            </a:avLst>
          </a:prstGeom>
          <a:solidFill>
            <a:srgbClr val="16FFBB"/>
          </a:solidFill>
          <a:ln/>
        </p:spPr>
        <p:txBody>
          <a:bodyPr/>
          <a:lstStyle/>
          <a:p>
            <a:endParaRPr lang="en-US"/>
          </a:p>
        </p:txBody>
      </p:sp>
      <p:sp>
        <p:nvSpPr>
          <p:cNvPr id="19" name="Text 17"/>
          <p:cNvSpPr/>
          <p:nvPr/>
        </p:nvSpPr>
        <p:spPr>
          <a:xfrm>
            <a:off x="3978533" y="3972044"/>
            <a:ext cx="185023" cy="231219"/>
          </a:xfrm>
          <a:prstGeom prst="rect">
            <a:avLst/>
          </a:prstGeom>
          <a:noFill/>
          <a:ln/>
        </p:spPr>
        <p:txBody>
          <a:bodyPr wrap="none" lIns="0" tIns="0" rIns="0" bIns="0" rtlCol="0" anchor="t"/>
          <a:lstStyle/>
          <a:p>
            <a:pPr marL="0" indent="0" algn="l">
              <a:lnSpc>
                <a:spcPts val="1950"/>
              </a:lnSpc>
              <a:buNone/>
            </a:pPr>
            <a:r>
              <a:rPr lang="en-US" sz="1450" b="1" dirty="0">
                <a:solidFill>
                  <a:srgbClr val="000000"/>
                </a:solidFill>
                <a:latin typeface="Spline Sans Bold" pitchFamily="34" charset="0"/>
                <a:ea typeface="Spline Sans Bold" pitchFamily="34" charset="-122"/>
                <a:cs typeface="Spline Sans Bold" pitchFamily="34" charset="-120"/>
              </a:rPr>
              <a:t>3</a:t>
            </a:r>
            <a:endParaRPr lang="en-US" sz="1450" dirty="0"/>
          </a:p>
        </p:txBody>
      </p:sp>
      <p:sp>
        <p:nvSpPr>
          <p:cNvPr id="20" name="Text 18"/>
          <p:cNvSpPr/>
          <p:nvPr/>
        </p:nvSpPr>
        <p:spPr>
          <a:xfrm>
            <a:off x="1058108" y="4473059"/>
            <a:ext cx="2756059" cy="214074"/>
          </a:xfrm>
          <a:prstGeom prst="rect">
            <a:avLst/>
          </a:prstGeom>
          <a:noFill/>
          <a:ln/>
        </p:spPr>
        <p:txBody>
          <a:bodyPr wrap="none" lIns="0" tIns="0" rIns="0" bIns="0" rtlCol="0" anchor="t"/>
          <a:lstStyle/>
          <a:p>
            <a:pPr marL="0" indent="0" algn="l">
              <a:lnSpc>
                <a:spcPts val="1650"/>
              </a:lnSpc>
              <a:buNone/>
            </a:pPr>
            <a:r>
              <a:rPr lang="en-US" sz="1300" b="1" dirty="0">
                <a:solidFill>
                  <a:srgbClr val="E0E4E6"/>
                </a:solidFill>
                <a:latin typeface="Spline Sans Bold" pitchFamily="34" charset="0"/>
                <a:ea typeface="Spline Sans Bold" pitchFamily="34" charset="-122"/>
                <a:cs typeface="Spline Sans Bold" pitchFamily="34" charset="-120"/>
              </a:rPr>
              <a:t>Addressing Healthcare Disparities</a:t>
            </a:r>
            <a:endParaRPr lang="en-US" sz="1300" dirty="0"/>
          </a:p>
        </p:txBody>
      </p:sp>
      <p:sp>
        <p:nvSpPr>
          <p:cNvPr id="21" name="Text 19"/>
          <p:cNvSpPr/>
          <p:nvPr/>
        </p:nvSpPr>
        <p:spPr>
          <a:xfrm>
            <a:off x="1058108" y="4751784"/>
            <a:ext cx="6026110" cy="629007"/>
          </a:xfrm>
          <a:prstGeom prst="rect">
            <a:avLst/>
          </a:prstGeom>
          <a:noFill/>
          <a:ln/>
        </p:spPr>
        <p:txBody>
          <a:bodyPr wrap="square" lIns="0" tIns="0" rIns="0" bIns="0" rtlCol="0" anchor="t"/>
          <a:lstStyle/>
          <a:p>
            <a:pPr marL="0" indent="0" algn="l">
              <a:lnSpc>
                <a:spcPts val="1650"/>
              </a:lnSpc>
              <a:buNone/>
            </a:pPr>
            <a:r>
              <a:rPr lang="en-US" sz="1200" dirty="0">
                <a:solidFill>
                  <a:srgbClr val="E0E4E6"/>
                </a:solidFill>
                <a:latin typeface="Barlow" pitchFamily="34" charset="0"/>
                <a:ea typeface="Barlow" pitchFamily="34" charset="-122"/>
                <a:cs typeface="Barlow" pitchFamily="34" charset="-120"/>
              </a:rPr>
              <a:t>Deploying accessible AI diagnostic tools, particularly in underserved regions with limited access to specialist radiologists, can help level the playing field and improve diagnostic consistency globally.</a:t>
            </a:r>
            <a:endParaRPr lang="en-US" sz="1200" dirty="0"/>
          </a:p>
        </p:txBody>
      </p:sp>
      <p:sp>
        <p:nvSpPr>
          <p:cNvPr id="22" name="Shape 20"/>
          <p:cNvSpPr/>
          <p:nvPr/>
        </p:nvSpPr>
        <p:spPr>
          <a:xfrm>
            <a:off x="7369135" y="4087654"/>
            <a:ext cx="6380202" cy="1470184"/>
          </a:xfrm>
          <a:prstGeom prst="roundRect">
            <a:avLst>
              <a:gd name="adj" fmla="val 7464"/>
            </a:avLst>
          </a:prstGeom>
          <a:solidFill>
            <a:srgbClr val="0A081B">
              <a:alpha val="75000"/>
            </a:srgbClr>
          </a:solidFill>
          <a:ln/>
        </p:spPr>
        <p:txBody>
          <a:bodyPr/>
          <a:lstStyle/>
          <a:p>
            <a:endParaRPr lang="en-US"/>
          </a:p>
        </p:txBody>
      </p:sp>
      <p:sp>
        <p:nvSpPr>
          <p:cNvPr id="23" name="Shape 21"/>
          <p:cNvSpPr/>
          <p:nvPr/>
        </p:nvSpPr>
        <p:spPr>
          <a:xfrm>
            <a:off x="7369135" y="4064794"/>
            <a:ext cx="6380202" cy="91440"/>
          </a:xfrm>
          <a:prstGeom prst="roundRect">
            <a:avLst>
              <a:gd name="adj" fmla="val 252964"/>
            </a:avLst>
          </a:prstGeom>
          <a:solidFill>
            <a:srgbClr val="091231"/>
          </a:solidFill>
          <a:ln/>
        </p:spPr>
        <p:txBody>
          <a:bodyPr/>
          <a:lstStyle/>
          <a:p>
            <a:endParaRPr lang="en-US"/>
          </a:p>
        </p:txBody>
      </p:sp>
      <p:sp>
        <p:nvSpPr>
          <p:cNvPr id="24" name="Shape 22"/>
          <p:cNvSpPr/>
          <p:nvPr/>
        </p:nvSpPr>
        <p:spPr>
          <a:xfrm>
            <a:off x="10327898" y="3856434"/>
            <a:ext cx="462558" cy="462558"/>
          </a:xfrm>
          <a:prstGeom prst="roundRect">
            <a:avLst>
              <a:gd name="adj" fmla="val 197683"/>
            </a:avLst>
          </a:prstGeom>
          <a:solidFill>
            <a:srgbClr val="16FFBB"/>
          </a:solidFill>
          <a:ln/>
        </p:spPr>
        <p:txBody>
          <a:bodyPr/>
          <a:lstStyle/>
          <a:p>
            <a:endParaRPr lang="en-US"/>
          </a:p>
        </p:txBody>
      </p:sp>
      <p:sp>
        <p:nvSpPr>
          <p:cNvPr id="25" name="Text 23"/>
          <p:cNvSpPr/>
          <p:nvPr/>
        </p:nvSpPr>
        <p:spPr>
          <a:xfrm>
            <a:off x="10466606" y="3972044"/>
            <a:ext cx="185023" cy="231219"/>
          </a:xfrm>
          <a:prstGeom prst="rect">
            <a:avLst/>
          </a:prstGeom>
          <a:noFill/>
          <a:ln/>
        </p:spPr>
        <p:txBody>
          <a:bodyPr wrap="none" lIns="0" tIns="0" rIns="0" bIns="0" rtlCol="0" anchor="t"/>
          <a:lstStyle/>
          <a:p>
            <a:pPr marL="0" indent="0" algn="l">
              <a:lnSpc>
                <a:spcPts val="1950"/>
              </a:lnSpc>
              <a:buNone/>
            </a:pPr>
            <a:r>
              <a:rPr lang="en-US" sz="1450" b="1" dirty="0">
                <a:solidFill>
                  <a:srgbClr val="000000"/>
                </a:solidFill>
                <a:latin typeface="Spline Sans Bold" pitchFamily="34" charset="0"/>
                <a:ea typeface="Spline Sans Bold" pitchFamily="34" charset="-122"/>
                <a:cs typeface="Spline Sans Bold" pitchFamily="34" charset="-120"/>
              </a:rPr>
              <a:t>4</a:t>
            </a:r>
            <a:endParaRPr lang="en-US" sz="1450" dirty="0"/>
          </a:p>
        </p:txBody>
      </p:sp>
      <p:sp>
        <p:nvSpPr>
          <p:cNvPr id="26" name="Text 24"/>
          <p:cNvSpPr/>
          <p:nvPr/>
        </p:nvSpPr>
        <p:spPr>
          <a:xfrm>
            <a:off x="7546181" y="4473059"/>
            <a:ext cx="1713309" cy="214074"/>
          </a:xfrm>
          <a:prstGeom prst="rect">
            <a:avLst/>
          </a:prstGeom>
          <a:noFill/>
          <a:ln/>
        </p:spPr>
        <p:txBody>
          <a:bodyPr wrap="none" lIns="0" tIns="0" rIns="0" bIns="0" rtlCol="0" anchor="t"/>
          <a:lstStyle/>
          <a:p>
            <a:pPr marL="0" indent="0" algn="l">
              <a:lnSpc>
                <a:spcPts val="1650"/>
              </a:lnSpc>
              <a:buNone/>
            </a:pPr>
            <a:r>
              <a:rPr lang="en-US" sz="1300" b="1" dirty="0">
                <a:solidFill>
                  <a:srgbClr val="E0E4E6"/>
                </a:solidFill>
                <a:latin typeface="Spline Sans Bold" pitchFamily="34" charset="0"/>
                <a:ea typeface="Spline Sans Bold" pitchFamily="34" charset="-122"/>
                <a:cs typeface="Spline Sans Bold" pitchFamily="34" charset="-120"/>
              </a:rPr>
              <a:t>Building Trust in AI</a:t>
            </a:r>
            <a:endParaRPr lang="en-US" sz="1300" dirty="0"/>
          </a:p>
        </p:txBody>
      </p:sp>
      <p:sp>
        <p:nvSpPr>
          <p:cNvPr id="27" name="Text 25"/>
          <p:cNvSpPr/>
          <p:nvPr/>
        </p:nvSpPr>
        <p:spPr>
          <a:xfrm>
            <a:off x="7546181" y="4751784"/>
            <a:ext cx="6026110" cy="629007"/>
          </a:xfrm>
          <a:prstGeom prst="rect">
            <a:avLst/>
          </a:prstGeom>
          <a:noFill/>
          <a:ln/>
        </p:spPr>
        <p:txBody>
          <a:bodyPr wrap="square" lIns="0" tIns="0" rIns="0" bIns="0" rtlCol="0" anchor="t"/>
          <a:lstStyle/>
          <a:p>
            <a:pPr marL="0" indent="0" algn="l">
              <a:lnSpc>
                <a:spcPts val="1650"/>
              </a:lnSpc>
              <a:buNone/>
            </a:pPr>
            <a:r>
              <a:rPr lang="en-US" sz="1200" dirty="0">
                <a:solidFill>
                  <a:srgbClr val="E0E4E6"/>
                </a:solidFill>
                <a:latin typeface="Barlow" pitchFamily="34" charset="0"/>
                <a:ea typeface="Barlow" pitchFamily="34" charset="-122"/>
                <a:cs typeface="Barlow" pitchFamily="34" charset="-120"/>
              </a:rPr>
              <a:t>The explainable nature of Grad-CAM is critical for fostering trust among clinicians and patients. Understanding why an AI makes a particular recommendation is essential for its adoption in high-stakes medical settings.</a:t>
            </a:r>
            <a:endParaRPr lang="en-US" sz="1200" dirty="0"/>
          </a:p>
        </p:txBody>
      </p:sp>
      <p:sp>
        <p:nvSpPr>
          <p:cNvPr id="28" name="Shape 26"/>
          <p:cNvSpPr/>
          <p:nvPr/>
        </p:nvSpPr>
        <p:spPr>
          <a:xfrm>
            <a:off x="881063" y="5896928"/>
            <a:ext cx="6380202" cy="1470184"/>
          </a:xfrm>
          <a:prstGeom prst="roundRect">
            <a:avLst>
              <a:gd name="adj" fmla="val 7464"/>
            </a:avLst>
          </a:prstGeom>
          <a:solidFill>
            <a:srgbClr val="0A081B">
              <a:alpha val="75000"/>
            </a:srgbClr>
          </a:solidFill>
          <a:ln/>
        </p:spPr>
        <p:txBody>
          <a:bodyPr/>
          <a:lstStyle/>
          <a:p>
            <a:endParaRPr lang="en-US"/>
          </a:p>
        </p:txBody>
      </p:sp>
      <p:sp>
        <p:nvSpPr>
          <p:cNvPr id="29" name="Shape 27"/>
          <p:cNvSpPr/>
          <p:nvPr/>
        </p:nvSpPr>
        <p:spPr>
          <a:xfrm>
            <a:off x="881063" y="5874067"/>
            <a:ext cx="6380202" cy="91440"/>
          </a:xfrm>
          <a:prstGeom prst="roundRect">
            <a:avLst>
              <a:gd name="adj" fmla="val 252964"/>
            </a:avLst>
          </a:prstGeom>
          <a:solidFill>
            <a:srgbClr val="16FFBB"/>
          </a:solidFill>
          <a:ln/>
        </p:spPr>
        <p:txBody>
          <a:bodyPr/>
          <a:lstStyle/>
          <a:p>
            <a:endParaRPr lang="en-US"/>
          </a:p>
        </p:txBody>
      </p:sp>
      <p:sp>
        <p:nvSpPr>
          <p:cNvPr id="30" name="Shape 28"/>
          <p:cNvSpPr/>
          <p:nvPr/>
        </p:nvSpPr>
        <p:spPr>
          <a:xfrm>
            <a:off x="3839825" y="5665708"/>
            <a:ext cx="462558" cy="462558"/>
          </a:xfrm>
          <a:prstGeom prst="roundRect">
            <a:avLst>
              <a:gd name="adj" fmla="val 197683"/>
            </a:avLst>
          </a:prstGeom>
          <a:solidFill>
            <a:srgbClr val="16FFBB"/>
          </a:solidFill>
          <a:ln/>
        </p:spPr>
        <p:txBody>
          <a:bodyPr/>
          <a:lstStyle/>
          <a:p>
            <a:endParaRPr lang="en-US"/>
          </a:p>
        </p:txBody>
      </p:sp>
      <p:sp>
        <p:nvSpPr>
          <p:cNvPr id="31" name="Text 29"/>
          <p:cNvSpPr/>
          <p:nvPr/>
        </p:nvSpPr>
        <p:spPr>
          <a:xfrm>
            <a:off x="3978533" y="5781318"/>
            <a:ext cx="185023" cy="231219"/>
          </a:xfrm>
          <a:prstGeom prst="rect">
            <a:avLst/>
          </a:prstGeom>
          <a:noFill/>
          <a:ln/>
        </p:spPr>
        <p:txBody>
          <a:bodyPr wrap="none" lIns="0" tIns="0" rIns="0" bIns="0" rtlCol="0" anchor="t"/>
          <a:lstStyle/>
          <a:p>
            <a:pPr marL="0" indent="0" algn="l">
              <a:lnSpc>
                <a:spcPts val="1950"/>
              </a:lnSpc>
              <a:buNone/>
            </a:pPr>
            <a:r>
              <a:rPr lang="en-US" sz="1450" b="1" dirty="0">
                <a:solidFill>
                  <a:srgbClr val="000000"/>
                </a:solidFill>
                <a:latin typeface="Spline Sans Bold" pitchFamily="34" charset="0"/>
                <a:ea typeface="Spline Sans Bold" pitchFamily="34" charset="-122"/>
                <a:cs typeface="Spline Sans Bold" pitchFamily="34" charset="-120"/>
              </a:rPr>
              <a:t>5</a:t>
            </a:r>
            <a:endParaRPr lang="en-US" sz="1450" dirty="0"/>
          </a:p>
        </p:txBody>
      </p:sp>
      <p:sp>
        <p:nvSpPr>
          <p:cNvPr id="32" name="Text 30"/>
          <p:cNvSpPr/>
          <p:nvPr/>
        </p:nvSpPr>
        <p:spPr>
          <a:xfrm>
            <a:off x="1058108" y="6282333"/>
            <a:ext cx="1713309" cy="214074"/>
          </a:xfrm>
          <a:prstGeom prst="rect">
            <a:avLst/>
          </a:prstGeom>
          <a:noFill/>
          <a:ln/>
        </p:spPr>
        <p:txBody>
          <a:bodyPr wrap="none" lIns="0" tIns="0" rIns="0" bIns="0" rtlCol="0" anchor="t"/>
          <a:lstStyle/>
          <a:p>
            <a:pPr marL="0" indent="0" algn="l">
              <a:lnSpc>
                <a:spcPts val="1650"/>
              </a:lnSpc>
              <a:buNone/>
            </a:pPr>
            <a:r>
              <a:rPr lang="en-US" sz="1300" b="1" dirty="0">
                <a:solidFill>
                  <a:srgbClr val="E0E4E6"/>
                </a:solidFill>
                <a:latin typeface="Spline Sans Bold" pitchFamily="34" charset="0"/>
                <a:ea typeface="Spline Sans Bold" pitchFamily="34" charset="-122"/>
                <a:cs typeface="Spline Sans Bold" pitchFamily="34" charset="-120"/>
              </a:rPr>
              <a:t>Ethical Deployment</a:t>
            </a:r>
            <a:endParaRPr lang="en-US" sz="1300" dirty="0"/>
          </a:p>
        </p:txBody>
      </p:sp>
      <p:sp>
        <p:nvSpPr>
          <p:cNvPr id="33" name="Text 31"/>
          <p:cNvSpPr/>
          <p:nvPr/>
        </p:nvSpPr>
        <p:spPr>
          <a:xfrm>
            <a:off x="1058108" y="6561058"/>
            <a:ext cx="6026110" cy="629007"/>
          </a:xfrm>
          <a:prstGeom prst="rect">
            <a:avLst/>
          </a:prstGeom>
          <a:noFill/>
          <a:ln/>
        </p:spPr>
        <p:txBody>
          <a:bodyPr wrap="square" lIns="0" tIns="0" rIns="0" bIns="0" rtlCol="0" anchor="t"/>
          <a:lstStyle/>
          <a:p>
            <a:pPr marL="0" indent="0" algn="l">
              <a:lnSpc>
                <a:spcPts val="1650"/>
              </a:lnSpc>
              <a:buNone/>
            </a:pPr>
            <a:r>
              <a:rPr lang="en-US" sz="1200" dirty="0">
                <a:solidFill>
                  <a:srgbClr val="E0E4E6"/>
                </a:solidFill>
                <a:latin typeface="Barlow" pitchFamily="34" charset="0"/>
                <a:ea typeface="Barlow" pitchFamily="34" charset="-122"/>
                <a:cs typeface="Barlow" pitchFamily="34" charset="-120"/>
              </a:rPr>
              <a:t>Careful consideration of ethical implications is paramount. This includes addressing data privacy, algorithmic bias (ensuring fairness across diverse patient populations), and the clear delineation of responsibility between AI tools and human medical professionals.</a:t>
            </a:r>
            <a:endParaRPr lang="en-US" sz="1200" dirty="0"/>
          </a:p>
        </p:txBody>
      </p:sp>
      <p:sp>
        <p:nvSpPr>
          <p:cNvPr id="34" name="Shape 32"/>
          <p:cNvSpPr/>
          <p:nvPr/>
        </p:nvSpPr>
        <p:spPr>
          <a:xfrm>
            <a:off x="7369135" y="5896928"/>
            <a:ext cx="6380202" cy="1470184"/>
          </a:xfrm>
          <a:prstGeom prst="roundRect">
            <a:avLst>
              <a:gd name="adj" fmla="val 7464"/>
            </a:avLst>
          </a:prstGeom>
          <a:solidFill>
            <a:srgbClr val="0A081B">
              <a:alpha val="75000"/>
            </a:srgbClr>
          </a:solidFill>
          <a:ln/>
        </p:spPr>
        <p:txBody>
          <a:bodyPr/>
          <a:lstStyle/>
          <a:p>
            <a:endParaRPr lang="en-US"/>
          </a:p>
        </p:txBody>
      </p:sp>
      <p:sp>
        <p:nvSpPr>
          <p:cNvPr id="35" name="Shape 33"/>
          <p:cNvSpPr/>
          <p:nvPr/>
        </p:nvSpPr>
        <p:spPr>
          <a:xfrm>
            <a:off x="7369135" y="5874067"/>
            <a:ext cx="6380202" cy="91440"/>
          </a:xfrm>
          <a:prstGeom prst="roundRect">
            <a:avLst>
              <a:gd name="adj" fmla="val 252964"/>
            </a:avLst>
          </a:prstGeom>
          <a:solidFill>
            <a:srgbClr val="29DDDA"/>
          </a:solidFill>
          <a:ln/>
        </p:spPr>
        <p:txBody>
          <a:bodyPr/>
          <a:lstStyle/>
          <a:p>
            <a:endParaRPr lang="en-US"/>
          </a:p>
        </p:txBody>
      </p:sp>
      <p:sp>
        <p:nvSpPr>
          <p:cNvPr id="36" name="Shape 34"/>
          <p:cNvSpPr/>
          <p:nvPr/>
        </p:nvSpPr>
        <p:spPr>
          <a:xfrm>
            <a:off x="10327898" y="5665708"/>
            <a:ext cx="462558" cy="462558"/>
          </a:xfrm>
          <a:prstGeom prst="roundRect">
            <a:avLst>
              <a:gd name="adj" fmla="val 197683"/>
            </a:avLst>
          </a:prstGeom>
          <a:solidFill>
            <a:srgbClr val="16FFBB"/>
          </a:solidFill>
          <a:ln/>
        </p:spPr>
        <p:txBody>
          <a:bodyPr/>
          <a:lstStyle/>
          <a:p>
            <a:endParaRPr lang="en-US"/>
          </a:p>
        </p:txBody>
      </p:sp>
      <p:sp>
        <p:nvSpPr>
          <p:cNvPr id="37" name="Text 35"/>
          <p:cNvSpPr/>
          <p:nvPr/>
        </p:nvSpPr>
        <p:spPr>
          <a:xfrm>
            <a:off x="10466606" y="5781318"/>
            <a:ext cx="185023" cy="231219"/>
          </a:xfrm>
          <a:prstGeom prst="rect">
            <a:avLst/>
          </a:prstGeom>
          <a:noFill/>
          <a:ln/>
        </p:spPr>
        <p:txBody>
          <a:bodyPr wrap="none" lIns="0" tIns="0" rIns="0" bIns="0" rtlCol="0" anchor="t"/>
          <a:lstStyle/>
          <a:p>
            <a:pPr marL="0" indent="0" algn="l">
              <a:lnSpc>
                <a:spcPts val="1950"/>
              </a:lnSpc>
              <a:buNone/>
            </a:pPr>
            <a:r>
              <a:rPr lang="en-US" sz="1450" b="1" dirty="0">
                <a:solidFill>
                  <a:srgbClr val="000000"/>
                </a:solidFill>
                <a:latin typeface="Spline Sans Bold" pitchFamily="34" charset="0"/>
                <a:ea typeface="Spline Sans Bold" pitchFamily="34" charset="-122"/>
                <a:cs typeface="Spline Sans Bold" pitchFamily="34" charset="-120"/>
              </a:rPr>
              <a:t>6</a:t>
            </a:r>
            <a:endParaRPr lang="en-US" sz="1450" dirty="0"/>
          </a:p>
        </p:txBody>
      </p:sp>
      <p:sp>
        <p:nvSpPr>
          <p:cNvPr id="38" name="Text 36"/>
          <p:cNvSpPr/>
          <p:nvPr/>
        </p:nvSpPr>
        <p:spPr>
          <a:xfrm>
            <a:off x="7546181" y="6282333"/>
            <a:ext cx="2832616" cy="214074"/>
          </a:xfrm>
          <a:prstGeom prst="rect">
            <a:avLst/>
          </a:prstGeom>
          <a:noFill/>
          <a:ln/>
        </p:spPr>
        <p:txBody>
          <a:bodyPr wrap="none" lIns="0" tIns="0" rIns="0" bIns="0" rtlCol="0" anchor="t"/>
          <a:lstStyle/>
          <a:p>
            <a:pPr marL="0" indent="0" algn="l">
              <a:lnSpc>
                <a:spcPts val="1650"/>
              </a:lnSpc>
              <a:buNone/>
            </a:pPr>
            <a:r>
              <a:rPr lang="en-US" sz="1300" b="1" dirty="0">
                <a:solidFill>
                  <a:srgbClr val="E0E4E6"/>
                </a:solidFill>
                <a:latin typeface="Spline Sans Bold" pitchFamily="34" charset="0"/>
                <a:ea typeface="Spline Sans Bold" pitchFamily="34" charset="-122"/>
                <a:cs typeface="Spline Sans Bold" pitchFamily="34" charset="-120"/>
              </a:rPr>
              <a:t>Continuous Learning and Oversight</a:t>
            </a:r>
            <a:endParaRPr lang="en-US" sz="1300" dirty="0"/>
          </a:p>
        </p:txBody>
      </p:sp>
      <p:sp>
        <p:nvSpPr>
          <p:cNvPr id="39" name="Text 37"/>
          <p:cNvSpPr/>
          <p:nvPr/>
        </p:nvSpPr>
        <p:spPr>
          <a:xfrm>
            <a:off x="7546181" y="6561058"/>
            <a:ext cx="6026110" cy="629007"/>
          </a:xfrm>
          <a:prstGeom prst="rect">
            <a:avLst/>
          </a:prstGeom>
          <a:noFill/>
          <a:ln/>
        </p:spPr>
        <p:txBody>
          <a:bodyPr wrap="square" lIns="0" tIns="0" rIns="0" bIns="0" rtlCol="0" anchor="t"/>
          <a:lstStyle/>
          <a:p>
            <a:pPr marL="0" indent="0" algn="l">
              <a:lnSpc>
                <a:spcPts val="1650"/>
              </a:lnSpc>
              <a:buNone/>
            </a:pPr>
            <a:r>
              <a:rPr lang="en-US" sz="1200" dirty="0">
                <a:solidFill>
                  <a:srgbClr val="E0E4E6"/>
                </a:solidFill>
                <a:latin typeface="Barlow" pitchFamily="34" charset="0"/>
                <a:ea typeface="Barlow" pitchFamily="34" charset="-122"/>
                <a:cs typeface="Barlow" pitchFamily="34" charset="-120"/>
              </a:rPr>
              <a:t>The framework should facilitate continuous learning from new data while maintaining human oversight. Regular auditing of AI performance and explanations is necessary to ensure it remains reliable and unbiased over time.</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TotalTime>
  <Words>2824</Words>
  <Application>Microsoft Macintosh PowerPoint</Application>
  <PresentationFormat>Custom</PresentationFormat>
  <Paragraphs>126</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Spline Sans Bold</vt:lpstr>
      <vt:lpstr>Barlow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SUJEET YADAV - 251580840032 - MITBLR</cp:lastModifiedBy>
  <cp:revision>3</cp:revision>
  <dcterms:created xsi:type="dcterms:W3CDTF">2026-02-04T12:09:35Z</dcterms:created>
  <dcterms:modified xsi:type="dcterms:W3CDTF">2026-02-04T12:16:15Z</dcterms:modified>
</cp:coreProperties>
</file>